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10" r:id="rId2"/>
    <p:sldId id="944" r:id="rId3"/>
    <p:sldId id="1060" r:id="rId4"/>
    <p:sldId id="622" r:id="rId5"/>
    <p:sldId id="751" r:id="rId6"/>
    <p:sldId id="1074" r:id="rId7"/>
    <p:sldId id="1076" r:id="rId8"/>
    <p:sldId id="1081" r:id="rId9"/>
    <p:sldId id="516" r:id="rId10"/>
    <p:sldId id="896" r:id="rId11"/>
    <p:sldId id="897" r:id="rId12"/>
    <p:sldId id="898" r:id="rId13"/>
    <p:sldId id="899" r:id="rId14"/>
    <p:sldId id="900" r:id="rId15"/>
    <p:sldId id="902" r:id="rId16"/>
    <p:sldId id="527" r:id="rId17"/>
    <p:sldId id="903" r:id="rId18"/>
    <p:sldId id="551" r:id="rId19"/>
    <p:sldId id="553" r:id="rId20"/>
    <p:sldId id="554" r:id="rId21"/>
    <p:sldId id="904" r:id="rId22"/>
    <p:sldId id="1083" r:id="rId23"/>
    <p:sldId id="1017" r:id="rId24"/>
    <p:sldId id="914" r:id="rId25"/>
    <p:sldId id="915" r:id="rId26"/>
    <p:sldId id="917" r:id="rId27"/>
    <p:sldId id="1108" r:id="rId28"/>
    <p:sldId id="1109" r:id="rId29"/>
    <p:sldId id="1118" r:id="rId30"/>
    <p:sldId id="1119" r:id="rId31"/>
    <p:sldId id="606" r:id="rId32"/>
    <p:sldId id="607" r:id="rId33"/>
    <p:sldId id="608" r:id="rId34"/>
    <p:sldId id="609" r:id="rId35"/>
    <p:sldId id="610" r:id="rId36"/>
    <p:sldId id="1123" r:id="rId37"/>
    <p:sldId id="1136" r:id="rId38"/>
    <p:sldId id="1137" r:id="rId39"/>
    <p:sldId id="1139" r:id="rId40"/>
    <p:sldId id="1140" r:id="rId41"/>
    <p:sldId id="267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A928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CC6C3-D7A0-4819-9122-911DFFCAD9FD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C338-946D-4105-8F46-1D42FEEB8F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9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FC338-946D-4105-8F46-1D42FEEB8F0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71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71AD496-BF52-49A8-9E55-D813C1522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9AE5C2-E08E-421A-AD0D-595864A24960}" type="slidenum">
              <a:rPr lang="en-US" altLang="zh-TW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</a:pPr>
              <a:t>34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EA2D327-2D76-2610-796A-F2C4E032B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474FB20-8D21-DAEC-7C39-D99720F65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D90DC95-30B6-4069-BCC7-F8BD4F4EC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DA13DC0-0D5B-4C4C-9956-6B67567419DE}" type="slidenum">
              <a:rPr lang="en-US" altLang="zh-TW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</a:pPr>
              <a:t>35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493082B-4C39-4DC4-E27A-D11B4BF56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BAF470E-F266-3A94-03AC-3632125B5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D791C49-3C25-09C8-F132-ED22311EC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defRPr/>
            </a:pPr>
            <a:fld id="{F5177B70-4D31-42BD-876E-D4A875802733}" type="slidenum">
              <a:rPr lang="en-US" altLang="zh-TW" smtClean="0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  <a:defRPr/>
              </a:pPr>
              <a:t>4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562E165-F6FC-9E0E-BE5F-D8B9A6D89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F0ED96E-547F-49DA-A197-3F7A4456F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E5EEF9E-F76E-F0B2-58A4-90B129D67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defRPr/>
            </a:pPr>
            <a:fld id="{435F9842-46DE-4BB7-9519-8790FD048BF9}" type="slidenum">
              <a:rPr lang="en-US" altLang="zh-TW" smtClean="0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  <a:defRPr/>
              </a:pPr>
              <a:t>5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2D5965D-6448-EF6D-90E5-3333164D2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686DFA9-2E64-C3B5-E5CB-AE18390E1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>
            <a:extLst>
              <a:ext uri="{FF2B5EF4-FFF2-40B4-BE49-F238E27FC236}">
                <a16:creationId xmlns:a16="http://schemas.microsoft.com/office/drawing/2014/main" id="{87470A92-AF3D-CE75-E016-175C2BC9E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>
            <a:extLst>
              <a:ext uri="{FF2B5EF4-FFF2-40B4-BE49-F238E27FC236}">
                <a16:creationId xmlns:a16="http://schemas.microsoft.com/office/drawing/2014/main" id="{8215FFF4-57A4-D3BB-C63A-9F9CC4D7A6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73732" name="投影片編號版面配置區 3">
            <a:extLst>
              <a:ext uri="{FF2B5EF4-FFF2-40B4-BE49-F238E27FC236}">
                <a16:creationId xmlns:a16="http://schemas.microsoft.com/office/drawing/2014/main" id="{B3DAA66E-26E9-8AB0-A25C-8EC5C1DCA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defRPr/>
            </a:pPr>
            <a:fld id="{2D1A9CEA-7399-4CDB-8AC4-50B3D5963FE2}" type="slidenum">
              <a:rPr lang="en-US" altLang="zh-TW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  <a:defRPr/>
              </a:pPr>
              <a:t>23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2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FC338-946D-4105-8F46-1D42FEEB8F0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67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FC338-946D-4105-8F46-1D42FEEB8F0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53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9DCAB82-F217-4189-82C5-CFADAAD1D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14FB935-EE30-48F6-9747-CBDD8D4430FE}" type="slidenum">
              <a:rPr lang="en-US" altLang="zh-TW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</a:pPr>
              <a:t>31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19F1C54-EF33-A739-4BE4-AB1C2D9E0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ED74470-4025-0272-565C-5843C91BE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272434C-7C3B-4DE2-8F53-47B99E756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C0D380E-CA85-4B23-AC1C-E262AD958401}" type="slidenum">
              <a:rPr lang="en-US" altLang="zh-TW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</a:pPr>
              <a:t>32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C7D590A-DE36-C527-C7E5-2C4F55ED5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8550AEF-E8FE-4A88-D4C5-F9286B19B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D08C6D9-ECE9-4E49-8217-43D97088D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92094BF-019F-4436-9CF1-5A2359691AEA}" type="slidenum">
              <a:rPr lang="en-US" altLang="zh-TW">
                <a:latin typeface="Tahoma" panose="020B0604030504040204" pitchFamily="34" charset="0"/>
                <a:ea typeface="文鼎粗隸" pitchFamily="49" charset="-120"/>
              </a:rPr>
              <a:pPr>
                <a:spcBef>
                  <a:spcPct val="0"/>
                </a:spcBef>
              </a:pPr>
              <a:t>33</a:t>
            </a:fld>
            <a:endParaRPr lang="en-US" altLang="zh-TW">
              <a:latin typeface="Tahoma" panose="020B0604030504040204" pitchFamily="34" charset="0"/>
              <a:ea typeface="文鼎粗隸" pitchFamily="49" charset="-12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3B6D2A8-E436-D013-950C-75C55C096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2B9B50D-392F-CF5E-DF02-842604E63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DCE8-E25D-4661-8B3D-103EF9154D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817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.tw/imgres?imgurl=http://www.kidney.org.tw/cup.jpg&amp;imgrefurl=http://www.kidney.org.tw/kidney.html&amp;h=158&amp;w=198&amp;sz=5&amp;hl=zh-TW&amp;start=343&amp;tbnid=xUwxtPhMPC4zmM:&amp;tbnh=83&amp;tbnw=104&amp;prev=/images?q=%E8%AD%B7%E7%90%86%E4%BA%BA%E5%93%A1&amp;start=340&amp;gbv=2&amp;ndsp=20&amp;svnum=10&amp;hl=zh-TW&amp;sa=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D860B5E9-F440-E5F7-3502-1D6D3F56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" y="914400"/>
            <a:ext cx="64151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6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長照機構感染控制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7ED0958F-B122-6924-94E5-B3AF67E6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3429000"/>
            <a:ext cx="8534400" cy="2678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indent="893763" eaLnBrk="1" hangingPunct="1">
              <a:lnSpc>
                <a:spcPct val="110000"/>
              </a:lnSpc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     期：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111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07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26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indent="893763" eaLnBrk="1" hangingPunct="1">
              <a:lnSpc>
                <a:spcPct val="110000"/>
              </a:lnSpc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主講者：洪  翠  嬰  老師  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indent="893763" eaLnBrk="1" hangingPunct="1">
              <a:defRPr/>
            </a:pP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林 重 慶 診 所  主 任</a:t>
            </a:r>
            <a:endParaRPr lang="en-US" altLang="zh-TW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indent="893763" eaLnBrk="1" hangingPunct="1">
              <a:defRPr/>
            </a:pP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輔英科大 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護理系</a:t>
            </a: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&amp;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高長系  兼任講師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B7ABC050-8C27-D92E-A5AC-A4F27D9B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578" y="6420921"/>
            <a:ext cx="2327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屏東南區老人之家</a:t>
            </a:r>
            <a:endParaRPr lang="en-US" altLang="zh-TW" sz="1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3" name="Picture 2" descr="OLDman">
            <a:extLst>
              <a:ext uri="{FF2B5EF4-FFF2-40B4-BE49-F238E27FC236}">
                <a16:creationId xmlns:a16="http://schemas.microsoft.com/office/drawing/2014/main" id="{DE450763-AE09-3E4D-9945-E1A88ADF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52413"/>
            <a:ext cx="27051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72816"/>
            <a:ext cx="7848600" cy="457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洗手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五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~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工作人員、訪客及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訪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客家屬須執行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洗手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時機</a:t>
            </a:r>
            <a:endParaRPr lang="zh-TW" altLang="zh-TW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31813" indent="-258763">
              <a:lnSpc>
                <a:spcPct val="120000"/>
              </a:lnSpc>
              <a:spcBef>
                <a:spcPts val="600"/>
              </a:spcBef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接觸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病患</a:t>
            </a: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住民</a:t>
            </a:r>
            <a:r>
              <a:rPr lang="zh-TW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前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31813" indent="-258763">
              <a:lnSpc>
                <a:spcPct val="120000"/>
              </a:lnSpc>
              <a:spcBef>
                <a:spcPts val="600"/>
              </a:spcBef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執行清潔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無菌操作技術前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31813" indent="-258763">
              <a:lnSpc>
                <a:spcPct val="120000"/>
              </a:lnSpc>
              <a:spcBef>
                <a:spcPts val="600"/>
              </a:spcBef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zh-TW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暴觸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病患</a:t>
            </a:r>
            <a:r>
              <a:rPr lang="en-US" altLang="zh-TW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zh-TW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住民體液風險後</a:t>
            </a:r>
            <a:endParaRPr lang="en-US" altLang="zh-TW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31813" indent="-258763">
              <a:lnSpc>
                <a:spcPct val="120000"/>
              </a:lnSpc>
              <a:spcBef>
                <a:spcPts val="600"/>
              </a:spcBef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接觸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病患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住民後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531813" indent="-258763">
              <a:lnSpc>
                <a:spcPct val="120000"/>
              </a:lnSpc>
              <a:spcBef>
                <a:spcPts val="600"/>
              </a:spcBef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時機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碰觸感染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病患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住民週遭環境後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785989" y="620688"/>
            <a:ext cx="7543800" cy="839788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手部衛生正確時機及步驟</a:t>
            </a:r>
            <a:endParaRPr lang="zh-TW" altLang="en-US" sz="3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173913" cy="936104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洗手種類</a:t>
            </a:r>
            <a:r>
              <a:rPr lang="en-US" altLang="zh-TW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一般性洗手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52736"/>
            <a:ext cx="8207375" cy="50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可清除雙手汙穢物及</a:t>
            </a:r>
            <a:r>
              <a:rPr lang="zh-TW" altLang="en-US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減少附著於雙手的細菌</a:t>
            </a:r>
            <a:r>
              <a:rPr lang="en-US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暫時性細菌</a:t>
            </a:r>
            <a:r>
              <a:rPr lang="en-US" altLang="zh-TW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洗手方法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使用肥皂及清水：將手以水弄濕，並以肥皂塗滿雙手，</a:t>
            </a:r>
            <a:r>
              <a:rPr lang="zh-TW" altLang="en-US" sz="32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努力的旋轉搓揉掌心及交錯的手指，至泡沫產生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特別注意指尖、指縫、拇指及手背處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用水沖洗後，以拋棄式紙巾完全擦乾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使用流動且乾淨的水。使用紙巾關上水龍頭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CFD66BF3-07FE-4DC0-9882-DABEBFCEE7BD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21864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洗手種類</a:t>
            </a:r>
            <a:r>
              <a:rPr lang="en-US" altLang="zh-TW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消毒性洗手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6792"/>
            <a:ext cx="8229600" cy="50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可殺滅暫時性細菌及減少固有性細菌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洗手方法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-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乾洗手</a:t>
            </a:r>
            <a:r>
              <a:rPr lang="en-US" altLang="zh-TW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使用酒精性乾性洗手液搓揉雙手，直到酒精揮發至乾</a:t>
            </a:r>
            <a:r>
              <a:rPr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時間約</a:t>
            </a:r>
            <a:r>
              <a:rPr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20-30</a:t>
            </a:r>
            <a:r>
              <a:rPr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濕洗手</a:t>
            </a:r>
            <a:r>
              <a:rPr lang="en-US" altLang="zh-TW" sz="32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消毒性洗手劑搓揉至泡沫產生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時間至少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10-15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，再用流動的水沖去手上洗手液後擦乾雙手，洗手過程</a:t>
            </a:r>
            <a:r>
              <a:rPr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共花費</a:t>
            </a:r>
            <a:r>
              <a:rPr lang="en-US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40-60</a:t>
            </a:r>
            <a:r>
              <a:rPr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D3CD4-D0F7-4252-AF14-D0F0011ACC4D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消毒性洗手之建議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28800"/>
            <a:ext cx="7696200" cy="5000600"/>
          </a:xfrm>
        </p:spPr>
        <p:txBody>
          <a:bodyPr>
            <a:normAutofit/>
          </a:bodyPr>
          <a:lstStyle/>
          <a:p>
            <a:pPr marL="631825" lvl="1" indent="-457200" eaLnBrk="1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2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當雙手沒有明顯的髒污</a:t>
            </a:r>
            <a:r>
              <a:rPr lang="zh-TW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應使用以</a:t>
            </a:r>
            <a:r>
              <a:rPr lang="zh-TW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乾洗手液做常規的手部消毒</a:t>
            </a:r>
            <a:endParaRPr lang="zh-TW" alt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31825" lvl="1" indent="-457200" eaLnBrk="1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當雙手有明顯的髒污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、受到蛋白質類物質的污染、或是</a:t>
            </a:r>
            <a:r>
              <a:rPr lang="zh-TW" altLang="en-US" sz="3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沾到血液或體液時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，或是暴露在可能產芽孢的微生物下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需採行濕洗手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。在使用洗手間之後亦同。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EF521-D2A4-48CF-9036-5B209A59804F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476672"/>
            <a:ext cx="7696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酒精性乾洗手劑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的限制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24447"/>
            <a:ext cx="7924800" cy="2009353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對細菌、黴菌及具有外套膜（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envelop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）的病毒效果較好</a:t>
            </a:r>
          </a:p>
          <a:p>
            <a:pPr marL="273050" indent="-273050" eaLnBrk="1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b="1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不具外套膜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而具親水性的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病毒無效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7300" y="3645024"/>
            <a:ext cx="6629400" cy="25146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tIns="45696" bIns="45696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marL="179388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marL="1216025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marL="1624013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358775" lvl="1" indent="-179388">
              <a:buClrTx/>
              <a:buSzTx/>
              <a:buFontTx/>
              <a:buChar char="–"/>
              <a:defRPr/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輪狀病毒</a:t>
            </a:r>
          </a:p>
          <a:p>
            <a:pPr marL="358775" lvl="1" indent="-179388">
              <a:buClrTx/>
              <a:buSzTx/>
              <a:buFontTx/>
              <a:buChar char="–"/>
              <a:defRPr/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諾羅病毒</a:t>
            </a:r>
          </a:p>
          <a:p>
            <a:pPr marL="358775" lvl="1" indent="-179388">
              <a:buClrTx/>
              <a:buSzTx/>
              <a:buFontTx/>
              <a:buChar char="–"/>
              <a:defRPr/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腸病毒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如克沙奇病毒、小兒麻痺病毒、伊科病毒、腸病毒等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58775" lvl="1" indent="-179388">
              <a:buClrTx/>
              <a:buSzTx/>
              <a:buFontTx/>
              <a:buChar char="–"/>
              <a:defRPr/>
            </a:pP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肝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7E4636-62ED-4352-A7A3-68F23E8A0107}" type="datetime1">
              <a:rPr lang="zh-TW" altLang="en-US" smtClean="0"/>
              <a:pPr>
                <a:defRPr/>
              </a:pPr>
              <a:t>2022/7/20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A6127-FD57-432A-93DD-029AA60E59F3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1462088"/>
          </a:xfrm>
        </p:spPr>
        <p:txBody>
          <a:bodyPr/>
          <a:lstStyle/>
          <a:p>
            <a:pPr eaLnBrk="1" hangingPunct="1"/>
            <a:r>
              <a:rPr lang="zh-TW" altLang="en-US" sz="4800" b="1">
                <a:latin typeface="微軟正黑體" pitchFamily="34" charset="-120"/>
                <a:ea typeface="微軟正黑體" pitchFamily="34" charset="-120"/>
              </a:rPr>
              <a:t>洗手效果取決於</a:t>
            </a:r>
            <a:r>
              <a:rPr lang="en-US" altLang="zh-TW" sz="4800" b="1">
                <a:latin typeface="微軟正黑體" pitchFamily="34" charset="-120"/>
                <a:ea typeface="微軟正黑體" pitchFamily="34" charset="-120"/>
              </a:rPr>
              <a:t>………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239000" cy="1182688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洗手的</a:t>
            </a:r>
            <a:r>
              <a:rPr lang="zh-TW" altLang="en-US" b="1" u="sng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技術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內外夾弓大立腕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endParaRPr lang="en-US" altLang="zh-TW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洗手時常沒洗到的地方</a:t>
            </a:r>
            <a:endParaRPr lang="en-US" altLang="zh-TW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4B76FF-2D00-4FAD-997A-F58BD0B5CA9C}" type="datetime1">
              <a:rPr lang="zh-TW" altLang="en-US" smtClean="0"/>
              <a:pPr>
                <a:defRPr/>
              </a:pPr>
              <a:t>2022/7/20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E0B8A-A93A-4711-BBBD-D7FE4111C59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5715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8197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339251E-EABC-467C-BF70-D3151F9E2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5257800" cy="9144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洗手步驟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DDD78EF-AF95-476B-9318-1EE4FEA97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1412776"/>
            <a:ext cx="7086600" cy="504056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洗手五動：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濕、搓、沖、捧、擦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搓揉六步驟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掌心對揉</a:t>
            </a:r>
            <a:r>
              <a:rPr lang="zh-TW" altLang="en-US" b="1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掌心掌背對搓</a:t>
            </a:r>
            <a:r>
              <a:rPr lang="zh-TW" altLang="en-US" b="1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指縫間搓揉→</a:t>
            </a:r>
            <a:r>
              <a:rPr lang="zh-TW" altLang="en-US" b="1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指背掌心對搓</a:t>
            </a:r>
            <a:r>
              <a:rPr lang="zh-TW" altLang="en-US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虎口對揉→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指間掌心對搓</a:t>
            </a:r>
            <a:endParaRPr lang="en-US" altLang="zh-TW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每個部位至少搓洗</a:t>
            </a:r>
            <a:r>
              <a:rPr lang="en-US" altLang="zh-TW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5-10</a:t>
            </a:r>
            <a:r>
              <a:rPr lang="zh-TW" altLang="en-US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90487"/>
            <a:ext cx="7391400" cy="1139825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洗手時間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5303" y="1598891"/>
            <a:ext cx="76962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洗手時間與減少雙手細菌量呈正比</a:t>
            </a:r>
          </a:p>
          <a:p>
            <a:pPr eaLnBrk="1" hangingPunct="1"/>
            <a:r>
              <a:rPr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秒，減少雙手的細菌量最明顯</a:t>
            </a:r>
          </a:p>
        </p:txBody>
      </p:sp>
      <p:graphicFrame>
        <p:nvGraphicFramePr>
          <p:cNvPr id="221218" name="Group 34"/>
          <p:cNvGraphicFramePr>
            <a:graphicFrameLocks noGrp="1"/>
          </p:cNvGraphicFramePr>
          <p:nvPr>
            <p:ph sz="half" idx="2"/>
          </p:nvPr>
        </p:nvGraphicFramePr>
        <p:xfrm>
          <a:off x="609600" y="2895600"/>
          <a:ext cx="8153400" cy="310896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洗手的時間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減少雙手的細菌數量</a:t>
                      </a: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(log</a:t>
                      </a:r>
                      <a:r>
                        <a:rPr kumimoji="1" lang="en-US" altLang="zh-TW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0.6-1.1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1.8-2.5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2.7-3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1219" name="Text Box 35"/>
          <p:cNvSpPr txBox="1">
            <a:spLocks noChangeArrowheads="1"/>
          </p:cNvSpPr>
          <p:nvPr/>
        </p:nvSpPr>
        <p:spPr bwMode="auto">
          <a:xfrm>
            <a:off x="3962400" y="4495800"/>
            <a:ext cx="4572000" cy="457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建議的洗手時間</a:t>
            </a:r>
            <a:r>
              <a:rPr lang="en-US" altLang="zh-TW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:30</a:t>
            </a:r>
            <a:r>
              <a:rPr lang="zh-TW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秒到</a:t>
            </a:r>
            <a:r>
              <a:rPr lang="en-US" altLang="zh-TW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</a:t>
            </a:r>
            <a:r>
              <a:rPr lang="zh-TW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分鐘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80B100-D023-49D7-B535-9CC801A79507}" type="datetime1">
              <a:rPr lang="zh-TW" altLang="en-US"/>
              <a:pPr>
                <a:defRPr/>
              </a:pPr>
              <a:t>2022/7/20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ADC0F-ED25-4588-A5E1-2D9B93615A00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1139" name="內容版面配置區 4" descr="health1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2875" y="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搓</a:t>
            </a: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2442" y="4747766"/>
            <a:ext cx="5027630" cy="20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搓的時侯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~~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口訣：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內外夾弓大力腕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內外夾攻大力丸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!!)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5236" name="AutoShape 14" descr="data:image/jpeg;base64,/9j/4AAQSkZJRgABAQAAAQABAAD/2wCEAAkGBhQSEBUUExQUFRUWFxQYFRgVFRcUFBYVFRQVFBUUFxQXHCYeFxkkGRQUHy8gJCcpLCwsFR4xNTAqNSYrLCkBCQoKDgwOGg8PGikkHCQpKSkpKSwsLCkpKSkpKSwpKSkpKSwsKSkwKiwsLCkpNSkpKSksLCksLCwsKSksKSksKf/AABEIALQAyAMBIgACEQEDEQH/xAAcAAAABwEBAAAAAAAAAAAAAAAAAQIDBAUGBwj/xABGEAACAQIDBAYFCAkDBAMBAAABAgADEQQFIQYSMUFRYXGBodETIjKRsTNCU3OTssHwBxQjQ1JictLhFpKzNIKDwiSi8RX/xAAaAQACAwEBAAAAAAAAAAAAAAAAAwECBAUG/8QALBEAAgIBBAAFAgYDAAAAAAAAAAECEQMEEiExBRMiQVEygUJhkaGx8BQjwf/aAAwDAQACEQMRAD8AfwGBpmlTPo6fydP92n8A52jwy+n9FT+zTyh5ev7Gn9XT+4skbs5Lbs4DbsjrgaV/k6X2aeUUMBS+ipfZp5SQogD9Ui2VtjDYClb5Kn9mnlAcvpfRUj/40/tkki8IiRbC2R1y+n9FT+zTyiky6n9FS+zT+2SL6QLeG4LY22X07fJUvs08oBgKX0VL7JPKSC0t9n8v339Iw9VOH8zDl2CXgnJ0i+OMsktqG8LsTSKb1VaaE8AKVM26N4keAlTVyimjFTSpXB5Uksegj1ZcbTbSimCNbk8D0TP5TmLYlioFyN1R1li1h7hHTS6R1NRoVjw74+37joy6jzpUvs6f9sAy2l9HS+zTym5pZelGmAAC1vWYgEk89TymXzKqhrFUsNN4gcONr25SJQcVZmyaOcMXmWV4y6l9FS+zT+2BsvpfRUvs08pItAZS2YbZHGX0voqX2af2wHLqVvkqX2VP+2PgRTcJFsLIhy+l9FS+zT+2GuXUvoaX2Sf2x4wvdC2FsjHAUvoqX2af2wv1CkP3VL7JPKS0aEfzyk2wtkY4Kkf3VP7JPKE2WUh+6pfZJ5SQPzreJbj0d8LC2RXwVM/uqf8AsQfhBHd0k8fGCRbJtjOAW1Gn9XT+4skqNIxgR+xp/V0vuLHgDFvsJdigIaiJIMWqyCoHEOAiJ9HCwDtFrEejjtNL2ABJJsANST0AQXLAdwuFao4RRqfAcz7prqqrTQImgAsOnt67xGVZV6CmS1i7W3uoclHZKXaHO1ooS4Nj0ai/bxUzXGOxHd0Om2rc+2YzbZmZ7sTfkQNbdEv/ANGOWWpNWI4sSvu3Qf8Abf8A3zE/rT4mqFvvb3A/y8ST2Aa9k63gsMaGGSmot6oNugkDQ9gAkxdm3NUpKH3Gs7x9lNmmNyrEGrVrVOV1pr2KN4+LD3QbXZqo9Uk3HIHS/wCMVs7hfR4ZARYtd2HQXNwPdaUnOxPiUtmBQXuyxtCtFaRJibPNgEMjSAGBjJsBEAHVFExJMACAg93vhFoAYJgBdTyiah/NooN1RnePR+ffJbAK5t+R8YICfzcQSCRrA/I0vq6f3Fj4kbAn9jS+rp/cWSDKPsmXYsGBBErFiQVARrABD5xzD4dqjBFF2PD8b9AglZKTfCE06ZYhQCSeAGpPVNZkmz/oRv1NX5DiFHV0nrkvKsnSgt+Ln2m/AdAkitidDNkMajy+zrabSbfVLsg51mARCxNrTkOd529eoQDccpebb7QGo/okOg425mN5Jku4A7i7n2Rx3b87fxRc5W7Oplyw08Ll2WGxOy4WoN4esfWfhZUGu73nQzZZ1i91SY9lOXehpa+22rdXQvdM7tXiyqHXwjGnGInSwlJ759vl/wDDFNhziMUFbVQd5v6Vtp3nSak/n8/nlKjZzD2ptUPF20/pW4A7zcy3ImZs5XiGbzczrpBGFvRUTe8g54YEJoYEDmHsAkwrwE8zp4Qi4gAk3hHhBa5hNz1kAGGuI1u34WvHBw7Yi3R8bSbASxPK3vhQwOw98EkkawC/saX1dP7iyRaR8v8AkaX1dP7iyUTKg+w7aQxEmKVZBAe7Nrs9k/oku3yjD1uocllTsvlO+fTMPVHsA8z/ABd3xmrLTZhx16mdTR4K9cvsN1RMntZm3oqZtxmjzDEhVM5xnNNq7kb2kjK/Y7WKPuZzJa4qYtS/PeIv02JHjOmbN4IM5qNwQ+r1sefcJg6WxOIVg9J6VwQRvEjUG/IGdByzGKlBVe6PxfiV3jxswGo00hGCtMx5sTyZlN9FvXfr98zW02TNXp7qXve8tP19P417yI9RzGkPnjuufgI10+zUuDGZZSK0aanQhbHqIOvjeSZKrYJi7boupYkHhx14dsl4bJRxqM3YuniZkcJOR5+Wmyym+PcqwNQBqTwA4nsHEybTyKs3zQo/mYL4ay+woo0vYUAnieLHvMr8yzW2oPInTibdHX/iM8tJcs14vDr+t/oIp7Kv850Xsu3lJP8Ap6imruz9+6vuGsqH2yVQL3G8u9Y6Hl8b37JnM/26LKQpAv0+UlOC6XJsh4fji7a/U22MzDDYdSRTpgjpAJ951jZ20ohPaBNtRyHdwtOU0sLi8SNQQp+dU9Ve75x90uMBsmlOxqO9U9GqU/cDc957oLJROXNpcKpcv8i/OYJWG+iqupB3RYG3A24DuiDbqgCAAAAADgBoAO6JK6zO3fJwMs1OblFUgyBGh1nTtMcMQw4nUyooSrdUERx4CHBMkRl4/Y0/q6f3Fki0Yy75Gn9XT+4skgwfYPsAvJ+VZea1QKOHFj0Lz7+Ug3m32ewHoqIv7T2ZvwHujcULdj9Ph82dPos0QIoVRYAWAhAxDmFUbdUmbLO+o9IoNpMYALXEocLSBN7eUgZ9mDVK5HIHpjuHxNhM263bNm3aqL+hVAGkdNYc5QnMbDrhLjGMtvoXsL0IpjtJlGglXQrkcT2yFm20/owRSplj/EeHdDeSsZoxX53AHTKrH7SomgYE++YbE57Xqa1CR1cJmM8zx6VrLe/C+i9/TITlLhDPLjHlnTv9RmoQqBmc+yqjeY9Nh0dfASxobJV6xVqtb0NtQEs795J3R0WseMq/0aOKWFD+1Vqkmo3Ow0VOpQOXneaYbRIpCswDai0lRin6mEtz+hFe/wCijDM281fFMb6+ugHEm2iaC5Pvk7DbCYel8mSvXuqW72IJj1baSmvzx75XvttQBI39fj3xjcDO9O8v1f3+Cx/0op/ev7lMZxOyBt6tS5/mW3iJS4nb5FPqE94jT/pDBXQFmPADiZWsXwKn4bj7dDuIwjUzuve/v8YxcRxcyapSG/7Zctb+BbboB6z0dAjTDumadJ8Hn8+OOPI4QdoLS3+I2WA//IpuESbHnf4xYgWFXgejogjbjTr7YJb7EjuW5XWNGlam/wAnStpy9Gsmpkdc/uz3kTWZKn/xqH1NH/iSTt2aXgVnYWhh8syeA2ZqGovpAAt7mxuTblNju2FoaJaGWjIxUejRiwRxfSN7kpdqMf6OibcZdVaoEyG0Vffa3KVyypcG3ErfJl8swZZiza3lo1EDlJWHpBViXF+MT0h/bIQpX4CK0UXOkLGY5KSm5F5l8bnu+dDpIBL5LoZoC3V0ecYx2dKotpM8+LNtJGWg9Vt0cevQDvk7QNFlFBa7Em1r8Jr8JsdhGX9pRRweIYX/ABmcyerhMEnrVPSVOduF+oSXW/STTHsJ33l4yUSsouRfnYzDJTK4dnw4PJG30H/Y5OnYROYbZZZjcJUv+yqKfZdQy3tyKk6HqmlqbdO+oFu+VtTMqmMBVEesL6ilTaoAf6gN0HvlnJN9ExUors5/U2ixS8dxexB8TNPsZtPRNXcxdJKgJsGNwV6vVIFoxm2w2PYergMRY9Sk+4NeVuB2Nxa1Dv4arTN+D2Q//Y6xskquhDy7Xy+DueCTBABloUB17in4yXiM/oU0J9QAA8FUfATlWHybFgWIA7ao/AmDE7NYlwQXpj/yMfgsT5gp58F8yOjPn2GYXdKduGqrfh0iDD5bQxC71JWQG9iGuunPda85a2y2LAsGpt2VCPvCTcpbH0F3SjW5FKiMNOq/CCcX3yJm9Lk6o12Z5e1Ft1rG+qsODC9u435SEq3PKKTF1WpoKxuwLG3Re2l+fAQmfTrmae2+DhZoxjNqPQOw+MEQaV+VoJAo6Hkn/TUPqaP/ABJLJVkHIv8ApaH1NH/iSSnr2nRb5PUIdLSNXxNpExOPtKnGZjKOdF4wbJuMzGwOsz2LqgteIr4zpMpcxzYC9jM7dmiKosq2Zgd0qsdtEFB11mcxudE8DKc4jeJJMlRvsm0SsbmD1n52gKBF1NpBbNN0eqB5yDUxDObm8aolJSL79eUARt8aW4G3ZxlMGMcUtyhtBSLJKA7Yxj6dQJ+z1b88Jc5FgRp6RgL8rzd5Tg8NpojdwkRaTJldHFcnR6uJRMQzWLAWJsvGx04czPSmXV0o0lp01CogAAUWHLWw+Mr8VluDqJu1KVJh/SAR1hhqD1jUTnG1WeVsvqbtNzVoMLo1/XUD5rDgxFuOhjW+eCipqmdnpYwadcfqFXFmAI6CAR7jOI5P+lpSw32A0tYgrr28JtcBt/RcD1terUe8Sd1dlJYlLrk0uN2XouLqGQ/ynT/abj3SkxeytVfYKv1ew3jpHqe2FMuF3xqLy5w2cq/MGUeOEzLk0EJctGJq0Sp3SGU9BFj/AJjTKb3m+xSUqi7rhWHXxHYeImKzbCinVKq28vEX9odR6e2ZcuDYr9jl59HPFFyXRCq6cbQbwtoo7YGbWIZOX+IgwimGmmh8IcaTo1BEEkk6HlVa2FofU0f+JYzisfKmhmYGHoi/7mj/AMSShzTaAC+s2ynzwethDgtcdnSht0sL8ZVYvOxaZDMc/ub316ZTYjNWY8ZXa2MtI1ePz4WMy2LzEseMhNiCeJiDLqFFHMeLXEbY6RLGFuS5SxmpqeqKBj/ooXo4WCQgRxB2xDJ1wCixGkikXH/18C93A3Rfjrxtp168IMLtOoOjMLdXlK+tl+hBEiM6qwVlC9LL7J6CV4BuWmhllCLKvJJGu/1eGHyx7w3lKbNMw9OCisX52AZiOk2AvabT9H2zFPEHee24LXHT1dU6a2x2CZQVoIrD2XW6VFPSHXUGRGFdE5JvbSPMeHwnr8x23Hbxl9gabDhadnzrJ3o63L0/4jxXo3vPhKoop4hT3A/hEzztOpI5L1rxPbKP7nOMRiHUXB17deuT8NtFUCaM47Pwm0fA0/o0/wBi+UZfLqNrmlTv/QsX56+Bi8US/CylwO1dVV47xubEG57LSflbV3dqlQMBaw3r3N7G/hJdLLqINxTphuRCgGPHjzAlZZrVIVqfE3lx7Euwt4gxFYfw+Jir6kX4cIQZr9XdEI5A2NNfKHFtiCBY9+kEtwSU2Kz61KmAeFOmPcizMY7Ni19ZDqY+6qP5V+6BIRe86Khyetc+OB2riCYzvGEDFIZehTHFBjtNTF0VFtZd5Ns81WzNdKfT85v6R0dcXKSiuSmScccd0ilCR0U5uqWQYdeFMH+os3xMmYfDonsKqj+UAeI1iHqF7IwvxCK+lGGw2TVqnsU3t0kbo97Wlnh9jap9tkTs9c+FhNZvXhRTzy9jPPxDK/ppfuUOE2DDvb0q8CRdDyF7aHjpMzjKyUmINwLn1gNPdxtOk0apV1PQfjofCYXMkUuwA5nl1xuGe5cnS0OeWWD3doqHxaMLh1Pfw8pSZoAe2bDZGgqYplKru1UYEEAglSpGh52vJucbDU3JaiAjcdz5h/pPFfzwjXljCVMjJqlGfly/UzexG11XBuVN2Q6W6Oixna9nNqFxAG6baDeB4dgnEcTlRp3DKVI4gixh5LnT0KoYEgX5GxHZ5Rrd8o0J8fJ6apMGFiBY8QeY7Jms72V3bvQF15pzH9HSOr3St2c23Dqu+Rrorj2SeakfMfpU901yZmG0B93GVkoZVTEZMEcy/vBgOPXEM3TNfm+zyVrup3ah5/Nb+of+0yWOwr023aikHl0HrB5zBkxOBxc2nnifPXyJR4kveILW4W74kVCDaJszilqHW1oTNfiPdEjjCN+jWSmAZIP+TBELW6Rr74Jck5RTfQdg+Ai1jScB2D4R9BOqensWtKS8DlzVGsgLHn0DtPKWuTbMtUG9Vuq8h85vITWYSgiLuqAo6pmyZkuEYs2sjDiPLKvK9l1SzVLOR835o85fDWN3tFBpjlJy7ORkySyO5McvCDRG9CVot9ix5Whho2GECwAXvmZDaRXp1fVACtqD0X/zNY0rc6wnpKZ5kaj8fONwz2zp9GvSZfLyc9PszGXko6VDc7rhiejpt3Te3vMnlQWxDEdd/jL7BVfU3b6pYHs+afd8I7Ux/EbfEMXCmOY/LadZd1xfoPzh2GYfO9m3o6jVeTDh2HoM35OkbZQbg2N+I4g90TjyvGYsGqlifyvgw2zeIZKgS9w9gysPVYdI04ibKliK2HJai28vNHNyLclY8R1RujgKaH1FA6OZHZ0COs0vkzW90R89ZUlLF9zQ5RtzTqWVz6NxoQ2mssswzegUK1CrKeRtftBHA9cw9fLBWQs1NiF4uA3q/wDeBYd5lYMi5elYp2Wa3Re9h2x3npx9R0Y6/DOFZFX5fJd+lVhdfZubX4kAkA+ESr8dPfEo6qALWAAAA5AaAQjUHdMT5fB5+VW2uhxTfl4wnXXXwMYv1gd8G/rpf4yyRWhzT3dcEbJBPSe20EEBzHC0S26ALkgW8Jssk2aCWerYtxA5Dt6Y/kGTpSpq3Fyqm/RdQbCW6zXly3wjoajVOXoiLDQ1EbvaKWZfc54u8CtCAEISrAcL3hI8ReBD1yAHi14nf1ifSQi0GA6YAdY1v8oTVLSoFOcCKWIJA0PrL5f4lpTxFmBItf1W/wDU++R8wp+kW19Qbqeg/wCZVPmJAs17+N+rpm+MlOFM72nyx1OFwfdGoFUW4RLODKihizYFjqQL9sW+L65jcWcJxp0THbrjbm8rnzEXiRjRLRg0SlTOiJg2p45Bv7lGkVVEUlLh7A75bRt42udd42AtxhYfArvhFVAKpxJZmRX9enUZBT3D7CgENpqTYXFpnau2m96+5+2sPW3yUDcDUWkRZXtpe9hyELLdqXplQyh1UuRckOPSe0VqDUHgdb6ia/8AVDp3fdqvsdiGujKa82KpKlwaOrhKdCl+sKiM70cOwpGmWpgs9NXZfaubsNNLb3GRq2Co08Mai0kapv7m6xZ13Q9ZA6bxB9Y0zpc6LKqttXUvZUpbg3fRq6rV3AqqgAZh0KvbaMptZVUsVCWKqtvRoUCoGCgLbT227bmDyQvgZHV6SNei/Vf2+DZCga71Cw3mo1kenuqN/d9oULkAFNCSbtYknqkfC1RiFpmsV/amshZkp7zb5qLSG86ghl3Vso42GhlHU21N1dKYV7hnZjvq5FI0iNzdAQEEnS+pMQ+1zGnamqUm9Vd5WJUIpLKFptcBrn2r+6W8yAz/ADdNUvT8fxRSfrGl+PV+eMEQ6NpbUe8wTHR58j4LGH0aaD2E6f4R1x9seRyHj5wQS8uyzQf6+SOC+PnCGNNuA8fOCCVIoNsYbXsPHzijjjbgPHzgglWFCFxx6B4+cVTxh6B4+cEEiiKHFxpsdF8fOJXGnoXx84IINAIbHHoHj5xs449A4dfnBBIoKIlfHNbl4+ciVscx5Dx+N4IIyPZfroiDHtfl4+cb/wD6DE8vHzggjUi9Ec4xr8oa4sjo8YUEZQUP08a3V4x6nj26vHzgglJJENEtMwY8bePnHHxhGlh4+cOCUoAziju8B4+cIYo7t9PHzhwSStB0sedDZb9Ot/jBBBAK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 sz="1800"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95237" name="AutoShape 16" descr="data:image/jpeg;base64,/9j/4AAQSkZJRgABAQAAAQABAAD/2wCEAAkGBhQSEBUUExQUFRUWFxQYFRgVFRcUFBYVFRQVFBUUFxQXHCYeFxkkGRQUHy8gJCcpLCwsFR4xNTAqNSYrLCkBCQoKDgwOGg8PGikkHCQpKSkpKSwsLCkpKSkpKSwpKSkpKSwsKSkwKiwsLCkpNSkpKSksLCksLCwsKSksKSksKf/AABEIALQAyAMBIgACEQEDEQH/xAAcAAAABwEBAAAAAAAAAAAAAAAAAQIDBAUGBwj/xABGEAACAQIDBAYFCAkDBAMBAAABAgADEQQFIQYSMUFRYXGBodETIjKRsTNCU3OTssHwBxQjQ1JictLhFpKzNIKDwiSi8RX/xAAaAQACAwEBAAAAAAAAAAAAAAAAAwECBAUG/8QALBEAAgIBBAAFAgYDAAAAAAAAAAECEQMEEiExBRMiQVEygUJhkaGx8BQjwf/aAAwDAQACEQMRAD8AfwGBpmlTPo6fydP92n8A52jwy+n9FT+zTyh5ev7Gn9XT+4skbs5Lbs4DbsjrgaV/k6X2aeUUMBS+ipfZp5SQogD9Ui2VtjDYClb5Kn9mnlAcvpfRUj/40/tkki8IiRbC2R1y+n9FT+zTyiky6n9FS+zT+2SL6QLeG4LY22X07fJUvs08oBgKX0VL7JPKSC0t9n8v339Iw9VOH8zDl2CXgnJ0i+OMsktqG8LsTSKb1VaaE8AKVM26N4keAlTVyimjFTSpXB5Uksegj1ZcbTbSimCNbk8D0TP5TmLYlioFyN1R1li1h7hHTS6R1NRoVjw74+37joy6jzpUvs6f9sAy2l9HS+zTym5pZelGmAAC1vWYgEk89TymXzKqhrFUsNN4gcONr25SJQcVZmyaOcMXmWV4y6l9FS+zT+2BsvpfRUvs08pItAZS2YbZHGX0voqX2af2wHLqVvkqX2VP+2PgRTcJFsLIhy+l9FS+zT+2GuXUvoaX2Sf2x4wvdC2FsjHAUvoqX2af2wv1CkP3VL7JPKS0aEfzyk2wtkY4Kkf3VP7JPKE2WUh+6pfZJ5SQPzreJbj0d8LC2RXwVM/uqf8AsQfhBHd0k8fGCRbJtjOAW1Gn9XT+4skqNIxgR+xp/V0vuLHgDFvsJdigIaiJIMWqyCoHEOAiJ9HCwDtFrEejjtNL2ABJJsANST0AQXLAdwuFao4RRqfAcz7prqqrTQImgAsOnt67xGVZV6CmS1i7W3uoclHZKXaHO1ooS4Nj0ai/bxUzXGOxHd0Om2rc+2YzbZmZ7sTfkQNbdEv/ANGOWWpNWI4sSvu3Qf8Abf8A3zE/rT4mqFvvb3A/y8ST2Aa9k63gsMaGGSmot6oNugkDQ9gAkxdm3NUpKH3Gs7x9lNmmNyrEGrVrVOV1pr2KN4+LD3QbXZqo9Uk3HIHS/wCMVs7hfR4ZARYtd2HQXNwPdaUnOxPiUtmBQXuyxtCtFaRJibPNgEMjSAGBjJsBEAHVFExJMACAg93vhFoAYJgBdTyiah/NooN1RnePR+ffJbAK5t+R8YICfzcQSCRrA/I0vq6f3Fj4kbAn9jS+rp/cWSDKPsmXYsGBBErFiQVARrABD5xzD4dqjBFF2PD8b9AglZKTfCE06ZYhQCSeAGpPVNZkmz/oRv1NX5DiFHV0nrkvKsnSgt+Ln2m/AdAkitidDNkMajy+zrabSbfVLsg51mARCxNrTkOd529eoQDccpebb7QGo/okOg425mN5Jku4A7i7n2Rx3b87fxRc5W7Oplyw08Ll2WGxOy4WoN4esfWfhZUGu73nQzZZ1i91SY9lOXehpa+22rdXQvdM7tXiyqHXwjGnGInSwlJ759vl/wDDFNhziMUFbVQd5v6Vtp3nSak/n8/nlKjZzD2ptUPF20/pW4A7zcy3ImZs5XiGbzczrpBGFvRUTe8g54YEJoYEDmHsAkwrwE8zp4Qi4gAk3hHhBa5hNz1kAGGuI1u34WvHBw7Yi3R8bSbASxPK3vhQwOw98EkkawC/saX1dP7iyRaR8v8AkaX1dP7iyUTKg+w7aQxEmKVZBAe7Nrs9k/oku3yjD1uocllTsvlO+fTMPVHsA8z/ABd3xmrLTZhx16mdTR4K9cvsN1RMntZm3oqZtxmjzDEhVM5xnNNq7kb2kjK/Y7WKPuZzJa4qYtS/PeIv02JHjOmbN4IM5qNwQ+r1sefcJg6WxOIVg9J6VwQRvEjUG/IGdByzGKlBVe6PxfiV3jxswGo00hGCtMx5sTyZlN9FvXfr98zW02TNXp7qXve8tP19P417yI9RzGkPnjuufgI10+zUuDGZZSK0aanQhbHqIOvjeSZKrYJi7boupYkHhx14dsl4bJRxqM3YuniZkcJOR5+Wmyym+PcqwNQBqTwA4nsHEybTyKs3zQo/mYL4ay+woo0vYUAnieLHvMr8yzW2oPInTibdHX/iM8tJcs14vDr+t/oIp7Kv850Xsu3lJP8Ap6imruz9+6vuGsqH2yVQL3G8u9Y6Hl8b37JnM/26LKQpAv0+UlOC6XJsh4fji7a/U22MzDDYdSRTpgjpAJ951jZ20ohPaBNtRyHdwtOU0sLi8SNQQp+dU9Ve75x90uMBsmlOxqO9U9GqU/cDc957oLJROXNpcKpcv8i/OYJWG+iqupB3RYG3A24DuiDbqgCAAAAADgBoAO6JK6zO3fJwMs1OblFUgyBGh1nTtMcMQw4nUyooSrdUERx4CHBMkRl4/Y0/q6f3Fki0Yy75Gn9XT+4skgwfYPsAvJ+VZea1QKOHFj0Lz7+Ug3m32ewHoqIv7T2ZvwHujcULdj9Ph82dPos0QIoVRYAWAhAxDmFUbdUmbLO+o9IoNpMYALXEocLSBN7eUgZ9mDVK5HIHpjuHxNhM263bNm3aqL+hVAGkdNYc5QnMbDrhLjGMtvoXsL0IpjtJlGglXQrkcT2yFm20/owRSplj/EeHdDeSsZoxX53AHTKrH7SomgYE++YbE57Xqa1CR1cJmM8zx6VrLe/C+i9/TITlLhDPLjHlnTv9RmoQqBmc+yqjeY9Nh0dfASxobJV6xVqtb0NtQEs795J3R0WseMq/0aOKWFD+1Vqkmo3Ow0VOpQOXneaYbRIpCswDai0lRin6mEtz+hFe/wCijDM281fFMb6+ugHEm2iaC5Pvk7DbCYel8mSvXuqW72IJj1baSmvzx75XvttQBI39fj3xjcDO9O8v1f3+Cx/0op/ev7lMZxOyBt6tS5/mW3iJS4nb5FPqE94jT/pDBXQFmPADiZWsXwKn4bj7dDuIwjUzuve/v8YxcRxcyapSG/7Zctb+BbboB6z0dAjTDumadJ8Hn8+OOPI4QdoLS3+I2WA//IpuESbHnf4xYgWFXgejogjbjTr7YJb7EjuW5XWNGlam/wAnStpy9Gsmpkdc/uz3kTWZKn/xqH1NH/iSTt2aXgVnYWhh8syeA2ZqGovpAAt7mxuTblNju2FoaJaGWjIxUejRiwRxfSN7kpdqMf6OibcZdVaoEyG0Vffa3KVyypcG3ErfJl8swZZiza3lo1EDlJWHpBViXF+MT0h/bIQpX4CK0UXOkLGY5KSm5F5l8bnu+dDpIBL5LoZoC3V0ecYx2dKotpM8+LNtJGWg9Vt0cevQDvk7QNFlFBa7Em1r8Jr8JsdhGX9pRRweIYX/ABmcyerhMEnrVPSVOduF+oSXW/STTHsJ33l4yUSsouRfnYzDJTK4dnw4PJG30H/Y5OnYROYbZZZjcJUv+yqKfZdQy3tyKk6HqmlqbdO+oFu+VtTMqmMBVEesL6ilTaoAf6gN0HvlnJN9ExUors5/U2ixS8dxexB8TNPsZtPRNXcxdJKgJsGNwV6vVIFoxm2w2PYergMRY9Sk+4NeVuB2Nxa1Dv4arTN+D2Q//Y6xskquhDy7Xy+DueCTBABloUB17in4yXiM/oU0J9QAA8FUfATlWHybFgWIA7ao/AmDE7NYlwQXpj/yMfgsT5gp58F8yOjPn2GYXdKduGqrfh0iDD5bQxC71JWQG9iGuunPda85a2y2LAsGpt2VCPvCTcpbH0F3SjW5FKiMNOq/CCcX3yJm9Lk6o12Z5e1Ft1rG+qsODC9u435SEq3PKKTF1WpoKxuwLG3Re2l+fAQmfTrmae2+DhZoxjNqPQOw+MEQaV+VoJAo6Hkn/TUPqaP/ABJLJVkHIv8ApaH1NH/iSSnr2nRb5PUIdLSNXxNpExOPtKnGZjKOdF4wbJuMzGwOsz2LqgteIr4zpMpcxzYC9jM7dmiKosq2Zgd0qsdtEFB11mcxudE8DKc4jeJJMlRvsm0SsbmD1n52gKBF1NpBbNN0eqB5yDUxDObm8aolJSL79eUARt8aW4G3ZxlMGMcUtyhtBSLJKA7Yxj6dQJ+z1b88Jc5FgRp6RgL8rzd5Tg8NpojdwkRaTJldHFcnR6uJRMQzWLAWJsvGx04czPSmXV0o0lp01CogAAUWHLWw+Mr8VluDqJu1KVJh/SAR1hhqD1jUTnG1WeVsvqbtNzVoMLo1/XUD5rDgxFuOhjW+eCipqmdnpYwadcfqFXFmAI6CAR7jOI5P+lpSw32A0tYgrr28JtcBt/RcD1terUe8Sd1dlJYlLrk0uN2XouLqGQ/ynT/abj3SkxeytVfYKv1ew3jpHqe2FMuF3xqLy5w2cq/MGUeOEzLk0EJctGJq0Sp3SGU9BFj/AJjTKb3m+xSUqi7rhWHXxHYeImKzbCinVKq28vEX9odR6e2ZcuDYr9jl59HPFFyXRCq6cbQbwtoo7YGbWIZOX+IgwimGmmh8IcaTo1BEEkk6HlVa2FofU0f+JYzisfKmhmYGHoi/7mj/AMSShzTaAC+s2ynzwethDgtcdnSht0sL8ZVYvOxaZDMc/ub316ZTYjNWY8ZXa2MtI1ePz4WMy2LzEseMhNiCeJiDLqFFHMeLXEbY6RLGFuS5SxmpqeqKBj/ooXo4WCQgRxB2xDJ1wCixGkikXH/18C93A3Rfjrxtp168IMLtOoOjMLdXlK+tl+hBEiM6qwVlC9LL7J6CV4BuWmhllCLKvJJGu/1eGHyx7w3lKbNMw9OCisX52AZiOk2AvabT9H2zFPEHee24LXHT1dU6a2x2CZQVoIrD2XW6VFPSHXUGRGFdE5JvbSPMeHwnr8x23Hbxl9gabDhadnzrJ3o63L0/4jxXo3vPhKoop4hT3A/hEzztOpI5L1rxPbKP7nOMRiHUXB17deuT8NtFUCaM47Pwm0fA0/o0/wBi+UZfLqNrmlTv/QsX56+Bi8US/CylwO1dVV47xubEG57LSflbV3dqlQMBaw3r3N7G/hJdLLqINxTphuRCgGPHjzAlZZrVIVqfE3lx7Euwt4gxFYfw+Jir6kX4cIQZr9XdEI5A2NNfKHFtiCBY9+kEtwSU2Kz61KmAeFOmPcizMY7Ni19ZDqY+6qP5V+6BIRe86Khyetc+OB2riCYzvGEDFIZehTHFBjtNTF0VFtZd5Ns81WzNdKfT85v6R0dcXKSiuSmScccd0ilCR0U5uqWQYdeFMH+os3xMmYfDonsKqj+UAeI1iHqF7IwvxCK+lGGw2TVqnsU3t0kbo97Wlnh9jap9tkTs9c+FhNZvXhRTzy9jPPxDK/ppfuUOE2DDvb0q8CRdDyF7aHjpMzjKyUmINwLn1gNPdxtOk0apV1PQfjofCYXMkUuwA5nl1xuGe5cnS0OeWWD3doqHxaMLh1Pfw8pSZoAe2bDZGgqYplKru1UYEEAglSpGh52vJucbDU3JaiAjcdz5h/pPFfzwjXljCVMjJqlGfly/UzexG11XBuVN2Q6W6Oixna9nNqFxAG6baDeB4dgnEcTlRp3DKVI4gixh5LnT0KoYEgX5GxHZ5Rrd8o0J8fJ6apMGFiBY8QeY7Jms72V3bvQF15pzH9HSOr3St2c23Dqu+Rrorj2SeakfMfpU901yZmG0B93GVkoZVTEZMEcy/vBgOPXEM3TNfm+zyVrup3ah5/Nb+of+0yWOwr023aikHl0HrB5zBkxOBxc2nnifPXyJR4kveILW4W74kVCDaJszilqHW1oTNfiPdEjjCN+jWSmAZIP+TBELW6Rr74Jck5RTfQdg+Ai1jScB2D4R9BOqensWtKS8DlzVGsgLHn0DtPKWuTbMtUG9Vuq8h85vITWYSgiLuqAo6pmyZkuEYs2sjDiPLKvK9l1SzVLOR835o85fDWN3tFBpjlJy7ORkySyO5McvCDRG9CVot9ix5Whho2GECwAXvmZDaRXp1fVACtqD0X/zNY0rc6wnpKZ5kaj8fONwz2zp9GvSZfLyc9PszGXko6VDc7rhiejpt3Te3vMnlQWxDEdd/jL7BVfU3b6pYHs+afd8I7Ux/EbfEMXCmOY/LadZd1xfoPzh2GYfO9m3o6jVeTDh2HoM35OkbZQbg2N+I4g90TjyvGYsGqlifyvgw2zeIZKgS9w9gysPVYdI04ibKliK2HJai28vNHNyLclY8R1RujgKaH1FA6OZHZ0COs0vkzW90R89ZUlLF9zQ5RtzTqWVz6NxoQ2mssswzegUK1CrKeRtftBHA9cw9fLBWQs1NiF4uA3q/wDeBYd5lYMi5elYp2Wa3Re9h2x3npx9R0Y6/DOFZFX5fJd+lVhdfZubX4kAkA+ESr8dPfEo6qALWAAAA5AaAQjUHdMT5fB5+VW2uhxTfl4wnXXXwMYv1gd8G/rpf4yyRWhzT3dcEbJBPSe20EEBzHC0S26ALkgW8Jssk2aCWerYtxA5Dt6Y/kGTpSpq3Fyqm/RdQbCW6zXly3wjoajVOXoiLDQ1EbvaKWZfc54u8CtCAEISrAcL3hI8ReBD1yAHi14nf1ifSQi0GA6YAdY1v8oTVLSoFOcCKWIJA0PrL5f4lpTxFmBItf1W/wDU++R8wp+kW19Qbqeg/wCZVPmJAs17+N+rpm+MlOFM72nyx1OFwfdGoFUW4RLODKihizYFjqQL9sW+L65jcWcJxp0THbrjbm8rnzEXiRjRLRg0SlTOiJg2p45Bv7lGkVVEUlLh7A75bRt42udd42AtxhYfArvhFVAKpxJZmRX9enUZBT3D7CgENpqTYXFpnau2m96+5+2sPW3yUDcDUWkRZXtpe9hyELLdqXplQyh1UuRckOPSe0VqDUHgdb6ia/8AVDp3fdqvsdiGujKa82KpKlwaOrhKdCl+sKiM70cOwpGmWpgs9NXZfaubsNNLb3GRq2Co08Mai0kapv7m6xZ13Q9ZA6bxB9Y0zpc6LKqttXUvZUpbg3fRq6rV3AqqgAZh0KvbaMptZVUsVCWKqtvRoUCoGCgLbT227bmDyQvgZHV6SNei/Vf2+DZCga71Cw3mo1kenuqN/d9oULkAFNCSbtYknqkfC1RiFpmsV/amshZkp7zb5qLSG86ghl3Vso42GhlHU21N1dKYV7hnZjvq5FI0iNzdAQEEnS+pMQ+1zGnamqUm9Vd5WJUIpLKFptcBrn2r+6W8yAz/ADdNUvT8fxRSfrGl+PV+eMEQ6NpbUe8wTHR58j4LGH0aaD2E6f4R1x9seRyHj5wQS8uyzQf6+SOC+PnCGNNuA8fOCCVIoNsYbXsPHzijjjbgPHzgglWFCFxx6B4+cVTxh6B4+cEEiiKHFxpsdF8fOJXGnoXx84IINAIbHHoHj5xs449A4dfnBBIoKIlfHNbl4+ciVscx5Dx+N4IIyPZfroiDHtfl4+cb/wD6DE8vHzggjUi9Ec4xr8oa4sjo8YUEZQUP08a3V4x6nj26vHzgglJJENEtMwY8bePnHHxhGlh4+cOCUoAziju8B4+cIYo7t9PHzhwSStB0sedDZb9Ot/jBBBAK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 sz="1800"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95238" name="圖片 14" descr="1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000250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圖片 17" descr="1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143000"/>
            <a:ext cx="2714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2071688" y="3071813"/>
            <a:ext cx="92868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內</a:t>
            </a:r>
          </a:p>
        </p:txBody>
      </p:sp>
      <p:pic>
        <p:nvPicPr>
          <p:cNvPr id="95241" name="圖片 19" descr="1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643063"/>
            <a:ext cx="2786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4929188" y="3786188"/>
            <a:ext cx="92868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外</a:t>
            </a:r>
          </a:p>
        </p:txBody>
      </p:sp>
      <p:pic>
        <p:nvPicPr>
          <p:cNvPr id="95243" name="圖片 21" descr="18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500563"/>
            <a:ext cx="278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7786688" y="4000500"/>
            <a:ext cx="928687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夾</a:t>
            </a:r>
          </a:p>
        </p:txBody>
      </p:sp>
      <p:sp>
        <p:nvSpPr>
          <p:cNvPr id="24" name="矩形 23"/>
          <p:cNvSpPr/>
          <p:nvPr/>
        </p:nvSpPr>
        <p:spPr>
          <a:xfrm>
            <a:off x="8072438" y="6072188"/>
            <a:ext cx="857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弓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BBA78F6-1C19-45FB-9BDC-60725EBB4838}"/>
              </a:ext>
            </a:extLst>
          </p:cNvPr>
          <p:cNvSpPr txBox="1"/>
          <p:nvPr/>
        </p:nvSpPr>
        <p:spPr>
          <a:xfrm>
            <a:off x="357188" y="3570103"/>
            <a:ext cx="1334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掌對掌搓洗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A46863B-F61C-4A4E-85F9-CB77DCBBF8A0}"/>
              </a:ext>
            </a:extLst>
          </p:cNvPr>
          <p:cNvSpPr txBox="1"/>
          <p:nvPr/>
        </p:nvSpPr>
        <p:spPr>
          <a:xfrm>
            <a:off x="2710154" y="1276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右手掌對左手背，手指交义搓洗，反之亦然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FC5E5D6-BA4B-42DA-8096-DC5F4199D274}"/>
              </a:ext>
            </a:extLst>
          </p:cNvPr>
          <p:cNvSpPr txBox="1"/>
          <p:nvPr/>
        </p:nvSpPr>
        <p:spPr>
          <a:xfrm>
            <a:off x="6357938" y="1672709"/>
            <a:ext cx="2607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掌對掌，手指交义搓洗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3CC326A-F8D6-47FE-A3F0-88BBEE1D6F79}"/>
              </a:ext>
            </a:extLst>
          </p:cNvPr>
          <p:cNvSpPr txBox="1"/>
          <p:nvPr/>
        </p:nvSpPr>
        <p:spPr>
          <a:xfrm>
            <a:off x="3132315" y="6354919"/>
            <a:ext cx="5027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手指的指背對著另一手的掌面，兩手交扣搓洗。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7252DC33-071F-645B-08E6-79B4807F6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" y="179347"/>
            <a:ext cx="8243887" cy="791865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講師簡介：洪翠嬰</a:t>
            </a: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B7A423BA-E255-44D3-DF25-DB6D64215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0256" y="980728"/>
            <a:ext cx="8583488" cy="5774084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zh-TW" altLang="en-US" sz="28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現任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1968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林重慶診所 主任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indent="196850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輔英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科技大學 護理系及高長系  兼任講師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257300" indent="-7175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長期照護專業協會 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機構品質監測</a:t>
            </a:r>
            <a:r>
              <a:rPr lang="zh-TW" altLang="en-US" sz="2600" b="1" dirty="0">
                <a:solidFill>
                  <a:srgbClr val="FF000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Level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Ⅲ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跨專業整合案例討論講師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68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solidFill>
                  <a:srgbClr val="1313E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衛生福利部疾病管制署 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感染管制查核委員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68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高雄市老人福利機構  </a:t>
            </a:r>
            <a:r>
              <a:rPr lang="zh-TW" altLang="en-US" sz="2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感染管制查核委員</a:t>
            </a:r>
            <a:endParaRPr lang="en-US" altLang="zh-TW" sz="26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1968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高雄市衛生局</a:t>
            </a:r>
            <a:r>
              <a:rPr lang="zh-TW" altLang="en-US" sz="2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居家長照服務機構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審查、評鑑、輔導委員</a:t>
            </a:r>
            <a:endParaRPr lang="en-US" altLang="zh-TW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19685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zh-TW" altLang="zh-TW" sz="2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高雄市衛生局 </a:t>
            </a:r>
            <a:r>
              <a:rPr lang="zh-TW" altLang="zh-TW" sz="2400" b="1" kern="100" dirty="0">
                <a:solidFill>
                  <a:srgbClr val="17A9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一般護理之家及住宿型長照機構</a:t>
            </a:r>
            <a:r>
              <a:rPr lang="zh-TW" altLang="zh-TW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督考委員</a:t>
            </a:r>
          </a:p>
          <a:p>
            <a:pPr indent="19685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高雄市衛生局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護理之家因應新冠肺炎應變計畫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審核委員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68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澎湖縣</a:t>
            </a:r>
            <a:r>
              <a:rPr lang="zh-TW" altLang="zh-TW" sz="26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長照推動小組委員</a:t>
            </a:r>
            <a:r>
              <a:rPr lang="zh-TW" altLang="en-US" sz="26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solidFill>
                  <a:srgbClr val="17A9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護理之家督考查核委員</a:t>
            </a:r>
            <a:endParaRPr lang="en-US" altLang="zh-TW" sz="2600" b="1" dirty="0">
              <a:solidFill>
                <a:srgbClr val="17A9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68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勞委會照服員</a:t>
            </a:r>
            <a:r>
              <a:rPr lang="zh-TW" altLang="en-US" sz="2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丙級技術士技能檢定監評人員</a:t>
            </a:r>
            <a:endParaRPr lang="en-US" altLang="zh-TW" sz="2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68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屏東縣社會處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住宿式老福機構</a:t>
            </a:r>
            <a:r>
              <a:rPr lang="zh-TW" altLang="en-US" sz="26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品質提升卓越輔導委員</a:t>
            </a:r>
            <a:endParaRPr lang="en-US" altLang="zh-TW" sz="26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56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2875" y="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搓</a:t>
            </a: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6260" name="圖片 15" descr="1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2928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2428875" y="3214688"/>
            <a:ext cx="78581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大</a:t>
            </a:r>
          </a:p>
        </p:txBody>
      </p:sp>
      <p:pic>
        <p:nvPicPr>
          <p:cNvPr id="96262" name="圖片 17" descr="1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7168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5357813" y="4143375"/>
            <a:ext cx="9286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力</a:t>
            </a:r>
          </a:p>
        </p:txBody>
      </p:sp>
      <p:pic>
        <p:nvPicPr>
          <p:cNvPr id="96264" name="圖片 19" descr="18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071813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7858125" y="4857750"/>
            <a:ext cx="928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腕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BD4F6F2-5AE6-4E63-A018-A86CD3C4E6BB}"/>
              </a:ext>
            </a:extLst>
          </p:cNvPr>
          <p:cNvSpPr txBox="1"/>
          <p:nvPr/>
        </p:nvSpPr>
        <p:spPr>
          <a:xfrm>
            <a:off x="274060" y="951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右手掌包住左手指，旋轉式搓洗，反之亦然</a:t>
            </a:r>
            <a:r>
              <a:rPr lang="zh-TW" altLang="en-US" dirty="0"/>
              <a:t>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5D52C2-ABF9-4192-9EF8-4CE86D552A22}"/>
              </a:ext>
            </a:extLst>
          </p:cNvPr>
          <p:cNvSpPr txBox="1"/>
          <p:nvPr/>
        </p:nvSpPr>
        <p:spPr>
          <a:xfrm>
            <a:off x="3929063" y="145166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左手掌包住右手指，前前後後旋轉式地搓 洗，反之亦然。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78A9C6A-2ED0-4298-A5D9-6161A5D55B49}"/>
              </a:ext>
            </a:extLst>
          </p:cNvPr>
          <p:cNvSpPr txBox="1"/>
          <p:nvPr/>
        </p:nvSpPr>
        <p:spPr>
          <a:xfrm>
            <a:off x="6215063" y="2477511"/>
            <a:ext cx="2714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約 </a:t>
            </a:r>
            <a:r>
              <a:rPr lang="en-US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20-30 </a:t>
            </a: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秒，待手乾後，你的手就是清潔乾淨的了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4012A0AD-6623-8033-9509-E940D2467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787252"/>
            <a:ext cx="78486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個案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出現</a:t>
            </a:r>
            <a:r>
              <a:rPr lang="zh-TW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腸胃道感染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時，建議</a:t>
            </a:r>
            <a:r>
              <a:rPr lang="zh-TW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濕洗手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模式執行手部衛生。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zh-TW" b="1" u="sng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戴手套無法取代洗手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於執行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治療前後及脫除手套後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，仍需洗手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</a:t>
            </a:r>
            <a:r>
              <a:rPr lang="zh-TW" altLang="en-US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洗手乳保存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，避免受污染成為細菌繁殖之溫床，注意容器的清潔維護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酒精乾洗手液</a:t>
            </a:r>
            <a:r>
              <a:rPr lang="zh-TW" altLang="en-US" b="1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分裝效期可訂為一個月</a:t>
            </a:r>
            <a:endParaRPr lang="zh-TW" altLang="zh-TW" b="1" u="sng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2707" name="Rectangle 6">
            <a:extLst>
              <a:ext uri="{FF2B5EF4-FFF2-40B4-BE49-F238E27FC236}">
                <a16:creationId xmlns:a16="http://schemas.microsoft.com/office/drawing/2014/main" id="{9F1B50D3-F738-5B1A-4492-BCC2F2670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548680"/>
            <a:ext cx="7543800" cy="839788"/>
          </a:xfrm>
        </p:spPr>
        <p:txBody>
          <a:bodyPr/>
          <a:lstStyle/>
          <a:p>
            <a:pPr eaLnBrk="1" hangingPunct="1"/>
            <a:r>
              <a:rPr lang="zh-TW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長照機構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洗手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注意須知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B5291A-1C3D-C310-662F-B8059C93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7772400" cy="19558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長照機構因應</a:t>
            </a:r>
            <a:r>
              <a:rPr lang="en-US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COVID-19</a:t>
            </a:r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疫情之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環境清潔消毒</a:t>
            </a:r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實務</a:t>
            </a:r>
            <a:endParaRPr lang="en-US" altLang="zh-TW" sz="5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3616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5">
            <a:extLst>
              <a:ext uri="{FF2B5EF4-FFF2-40B4-BE49-F238E27FC236}">
                <a16:creationId xmlns:a16="http://schemas.microsoft.com/office/drawing/2014/main" id="{481AFACF-1931-DF97-4A87-8FDCEC2E4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81562C-CED0-4F69-9DFB-CDF444C3BB52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A8E95F2-5B67-E897-E51B-8D20DD2B6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環境清潔消毒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DD96349-56C1-067C-AE47-68D54770C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426185"/>
            <a:ext cx="8229600" cy="5007908"/>
          </a:xfrm>
        </p:spPr>
        <p:txBody>
          <a:bodyPr>
            <a:normAutofit lnSpcReduction="10000"/>
          </a:bodyPr>
          <a:lstStyle/>
          <a:p>
            <a:pPr marL="358775" indent="-358775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桌面應保持整潔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58775" indent="-358775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遭血液或體液污染應立即以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500ppm(1</a:t>
            </a:r>
            <a:r>
              <a:rPr lang="zh-TW" altLang="en-US" sz="3000" b="1" dirty="0">
                <a:latin typeface="新細明體" panose="02020500000000000000" pitchFamily="18" charset="-120"/>
              </a:rPr>
              <a:t>：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100)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漂白水擦拭乾淨。</a:t>
            </a:r>
          </a:p>
          <a:p>
            <a:pPr marL="358775" indent="-358775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應有足夠的洗手設備、消毒性洗手劑、消毒液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58775" indent="-358775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u="sng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工作站應規劃為“清潔區”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。工作人員未經脫除手套、洗手及脫除隔離衣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或罩袍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不得進入清潔區。</a:t>
            </a:r>
          </a:p>
          <a:p>
            <a:pPr marL="358775" indent="-358775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應與更衣室、用餐地點、污物處理室作適當的區隔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，降低交互感染風險。 </a:t>
            </a:r>
          </a:p>
        </p:txBody>
      </p:sp>
    </p:spTree>
    <p:extLst>
      <p:ext uri="{BB962C8B-B14F-4D97-AF65-F5344CB8AC3E}">
        <p14:creationId xmlns:p14="http://schemas.microsoft.com/office/powerpoint/2010/main" val="349515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/>
          <p:cNvSpPr>
            <a:spLocks noGrp="1"/>
          </p:cNvSpPr>
          <p:nvPr>
            <p:ph type="title"/>
          </p:nvPr>
        </p:nvSpPr>
        <p:spPr>
          <a:xfrm>
            <a:off x="1485900" y="404665"/>
            <a:ext cx="6172200" cy="108012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環境清潔與消毒</a:t>
            </a:r>
          </a:p>
        </p:txBody>
      </p:sp>
      <p:sp>
        <p:nvSpPr>
          <p:cNvPr id="104451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7848872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清掃時儘量使用靜電拖把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避免用掃把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，或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使用濕拖把來拖地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；除非有大型廢棄物需掃除外。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寢室：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893763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應先清掃易感受性個案寢室，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再清掃一般個案寢室；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893763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感染個案之寢室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如住在觀察室之病患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則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最後再清掃。</a:t>
            </a:r>
            <a:r>
              <a:rPr 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/>
          </p:cNvSpPr>
          <p:nvPr>
            <p:ph type="title"/>
          </p:nvPr>
        </p:nvSpPr>
        <p:spPr>
          <a:xfrm>
            <a:off x="1485900" y="548680"/>
            <a:ext cx="6172200" cy="85725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環境清潔與消毒</a:t>
            </a:r>
          </a:p>
        </p:txBody>
      </p:sp>
      <p:sp>
        <p:nvSpPr>
          <p:cNvPr id="105475" name="內容版面配置區 2"/>
          <p:cNvSpPr>
            <a:spLocks noGrp="1"/>
          </p:cNvSpPr>
          <p:nvPr>
            <p:ph idx="1"/>
          </p:nvPr>
        </p:nvSpPr>
        <p:spPr>
          <a:xfrm>
            <a:off x="827584" y="1628800"/>
            <a:ext cx="7776864" cy="453650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隨時保持</a:t>
            </a: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廁所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之清潔，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每日定期清潔並有紀錄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altLang="en-US" b="1" u="sng" dirty="0">
                <a:latin typeface="微軟正黑體" pitchFamily="34" charset="-120"/>
                <a:ea typeface="微軟正黑體" pitchFamily="34" charset="-120"/>
              </a:rPr>
              <a:t>病床及床旁桌椅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應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每天以清潔液或清水擦拭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若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沾有血液、引流物、體液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等，則以</a:t>
            </a:r>
            <a:r>
              <a:rPr lang="en-US" altLang="zh-TW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5000ppm </a:t>
            </a:r>
            <a:r>
              <a:rPr lang="zh-TW" altLang="en-US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lang="en-US" altLang="zh-TW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(1:10)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隨時擦洗。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個案轉出或出院時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病床及床旁桌澈底的使用</a:t>
            </a:r>
            <a:r>
              <a:rPr lang="en-US" altLang="zh-TW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500 </a:t>
            </a:r>
            <a:r>
              <a:rPr lang="en-US" altLang="zh-TW" b="1" dirty="0" err="1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ppm</a:t>
            </a:r>
            <a:r>
              <a:rPr lang="en-US" altLang="zh-TW" b="1" dirty="0">
                <a:solidFill>
                  <a:srgbClr val="00206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(1:100)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清潔</a:t>
            </a:r>
            <a:r>
              <a:rPr lang="zh-TW" altLang="en-US" dirty="0">
                <a:solidFill>
                  <a:srgbClr val="002060"/>
                </a:solidFill>
              </a:rPr>
              <a:t>。</a:t>
            </a:r>
            <a:endParaRPr lang="zh-TW" altLang="en-US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標題 1"/>
          <p:cNvSpPr>
            <a:spLocks noGrp="1"/>
          </p:cNvSpPr>
          <p:nvPr>
            <p:ph type="title"/>
          </p:nvPr>
        </p:nvSpPr>
        <p:spPr>
          <a:xfrm>
            <a:off x="467543" y="283540"/>
            <a:ext cx="8208912" cy="170530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b="1" dirty="0">
                <a:highlight>
                  <a:srgbClr val="00FFFF"/>
                </a:highlight>
                <a:latin typeface="微軟正黑體" pitchFamily="34" charset="-120"/>
                <a:ea typeface="微軟正黑體" pitchFamily="34" charset="-120"/>
              </a:rPr>
              <a:t>一般感染環境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清潔與消毒</a:t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                           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(1:100)</a:t>
            </a:r>
            <a:endParaRPr lang="zh-TW" altLang="en-US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5" y="1988841"/>
            <a:ext cx="7920879" cy="43924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漂白水應新鮮泡製並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小時內使用完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lnSpc>
                <a:spcPct val="120000"/>
              </a:lnSpc>
              <a:spcBef>
                <a:spcPts val="450"/>
              </a:spcBef>
              <a:buNone/>
              <a:defRPr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~</a:t>
            </a:r>
            <a:r>
              <a:rPr lang="en-US" altLang="zh-TW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500 </a:t>
            </a:r>
            <a:r>
              <a:rPr lang="en-US" altLang="zh-TW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ppm</a:t>
            </a:r>
            <a:r>
              <a:rPr lang="en-US" altLang="zh-TW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lang="en-US" altLang="zh-TW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軟正黑體" pitchFamily="34" charset="-120"/>
                <a:ea typeface="微軟正黑體" pitchFamily="34" charset="-120"/>
              </a:rPr>
              <a:t>(1:100)</a:t>
            </a:r>
            <a:r>
              <a:rPr lang="zh-TW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即</a:t>
            </a:r>
            <a:r>
              <a:rPr lang="en-US" altLang="zh-TW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0.05%</a:t>
            </a:r>
            <a:r>
              <a:rPr lang="zh-TW" alt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濃度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indent="11906">
              <a:lnSpc>
                <a:spcPct val="120000"/>
              </a:lnSpc>
              <a:spcBef>
                <a:spcPts val="450"/>
              </a:spcBef>
              <a:buNone/>
              <a:defRPr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lang="zh-TW" altLang="en-US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湯匙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一般喝湯用湯匙約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15~20 cc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5=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100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㏄)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市售漂白水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(5~6%)</a:t>
            </a:r>
          </a:p>
          <a:p>
            <a:pPr indent="11906">
              <a:lnSpc>
                <a:spcPct val="120000"/>
              </a:lnSpc>
              <a:spcBef>
                <a:spcPts val="450"/>
              </a:spcBef>
              <a:buNone/>
              <a:defRPr/>
            </a:pPr>
            <a:r>
              <a:rPr lang="zh-TW" altLang="en-US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en-US" altLang="zh-TW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 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公升</a:t>
            </a:r>
            <a:r>
              <a:rPr lang="zh-TW" altLang="en-US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的自來水中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8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瓶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1,250 cc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大寶特瓶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，攪拌均勻即可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indent="11906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85857" y="5685242"/>
            <a:ext cx="6172284" cy="93807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marL="285750" lvl="2" indent="400050">
              <a:lnSpc>
                <a:spcPct val="110000"/>
              </a:lnSpc>
              <a:spcBef>
                <a:spcPts val="450"/>
              </a:spcBef>
              <a:buClr>
                <a:srgbClr val="006600"/>
              </a:buClr>
              <a:buSzPct val="150000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100c.c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漂白水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+   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公升清水中 </a:t>
            </a:r>
          </a:p>
          <a:p>
            <a:pPr marL="285750" lvl="2" indent="-192088">
              <a:lnSpc>
                <a:spcPct val="110000"/>
              </a:lnSpc>
              <a:spcBef>
                <a:spcPts val="450"/>
              </a:spcBef>
              <a:buClr>
                <a:srgbClr val="006600"/>
              </a:buClr>
              <a:buSzPct val="150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免洗湯匙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5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瓢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)            ( 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8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大瓶寶特瓶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標題 1"/>
          <p:cNvSpPr>
            <a:spLocks noGrp="1"/>
          </p:cNvSpPr>
          <p:nvPr>
            <p:ph type="title"/>
          </p:nvPr>
        </p:nvSpPr>
        <p:spPr>
          <a:xfrm>
            <a:off x="683568" y="271914"/>
            <a:ext cx="7776864" cy="1644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新型冠狀病毒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環境清潔與消毒</a:t>
            </a:r>
            <a:b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         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(1:50)</a:t>
            </a:r>
            <a:endParaRPr lang="zh-TW" altLang="en-US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7604" y="2132856"/>
            <a:ext cx="7380820" cy="266429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微軟正黑體" pitchFamily="34" charset="-120"/>
                <a:ea typeface="微軟正黑體" pitchFamily="34" charset="-120"/>
              </a:rPr>
              <a:t>市售漂白水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微軟正黑體" pitchFamily="34" charset="-120"/>
                <a:ea typeface="微軟正黑體" pitchFamily="34" charset="-120"/>
              </a:rPr>
              <a:t>(5~6%)~</a:t>
            </a:r>
          </a:p>
          <a:p>
            <a:pPr indent="43696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1000 ppm 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lang="en-US" altLang="zh-TW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(1:50)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811213" indent="-31750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200 c.c.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市售漂白水</a:t>
            </a:r>
            <a:r>
              <a:rPr lang="zh-TW" altLang="en-US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en-US" altLang="zh-TW" b="1" u="sng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10 </a:t>
            </a:r>
            <a:r>
              <a:rPr lang="zh-TW" altLang="en-US" b="1" u="sng" dirty="0">
                <a:solidFill>
                  <a:srgbClr val="C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公升</a:t>
            </a:r>
            <a:r>
              <a:rPr lang="zh-TW" altLang="en-US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的自來水中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，攪拌均勻即可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60F0E5E-DC57-F64C-31B6-D62A9E26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592" y="5013176"/>
            <a:ext cx="6884564" cy="1068369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marL="285750" lvl="2" indent="400050">
              <a:lnSpc>
                <a:spcPct val="110000"/>
              </a:lnSpc>
              <a:spcBef>
                <a:spcPts val="450"/>
              </a:spcBef>
              <a:buClr>
                <a:srgbClr val="006600"/>
              </a:buClr>
              <a:buSzPct val="150000"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200c.c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漂白水 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+   10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公升清水中 </a:t>
            </a:r>
          </a:p>
          <a:p>
            <a:pPr marL="285750" lvl="2" indent="-192088">
              <a:lnSpc>
                <a:spcPct val="110000"/>
              </a:lnSpc>
              <a:spcBef>
                <a:spcPts val="450"/>
              </a:spcBef>
              <a:buClr>
                <a:srgbClr val="006600"/>
              </a:buClr>
              <a:buSzPct val="150000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 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免洗湯匙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10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)            (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8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瓶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大瓶寶特瓶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6835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標題 1">
            <a:extLst>
              <a:ext uri="{FF2B5EF4-FFF2-40B4-BE49-F238E27FC236}">
                <a16:creationId xmlns:a16="http://schemas.microsoft.com/office/drawing/2014/main" id="{64F23360-1249-442B-A124-E0D1F379D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8547" name="圖片 1">
            <a:extLst>
              <a:ext uri="{FF2B5EF4-FFF2-40B4-BE49-F238E27FC236}">
                <a16:creationId xmlns:a16="http://schemas.microsoft.com/office/drawing/2014/main" id="{3A11A9D3-E53A-458C-A9BA-DB73EB1F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2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標題 1">
            <a:extLst>
              <a:ext uri="{FF2B5EF4-FFF2-40B4-BE49-F238E27FC236}">
                <a16:creationId xmlns:a16="http://schemas.microsoft.com/office/drawing/2014/main" id="{154D05EB-C986-119C-7457-FCC520706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809" y="274638"/>
            <a:ext cx="8239991" cy="1143000"/>
          </a:xfrm>
        </p:spPr>
        <p:txBody>
          <a:bodyPr>
            <a:noAutofit/>
          </a:bodyPr>
          <a:lstStyle/>
          <a:p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風險環境消毒</a:t>
            </a:r>
          </a:p>
        </p:txBody>
      </p:sp>
      <p:pic>
        <p:nvPicPr>
          <p:cNvPr id="118787" name="內容版面配置區 4">
            <a:extLst>
              <a:ext uri="{FF2B5EF4-FFF2-40B4-BE49-F238E27FC236}">
                <a16:creationId xmlns:a16="http://schemas.microsoft.com/office/drawing/2014/main" id="{996B889D-6F13-AA37-405F-AFEC549EEE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25040" r="14085" b="15701"/>
          <a:stretch>
            <a:fillRect/>
          </a:stretch>
        </p:blipFill>
        <p:spPr>
          <a:xfrm>
            <a:off x="152400" y="1628800"/>
            <a:ext cx="8791575" cy="5076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503DBC5A-8B58-DA26-3636-B854732CE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r>
              <a:rPr lang="zh-TW" altLang="en-US" sz="4800" b="1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講師簡介：洪翠嬰</a:t>
            </a: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7C25F891-25C6-EC5F-3521-CF9F23E230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2450" y="1196975"/>
            <a:ext cx="7980363" cy="555783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學歷</a:t>
            </a:r>
            <a:r>
              <a:rPr lang="en-US" altLang="zh-TW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：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    </a:t>
            </a:r>
            <a:r>
              <a:rPr lang="zh-TW" altLang="en-US" sz="2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高雄醫學大學  護理研究所碩士畢業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        高雄醫學大學   護理系畢業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經歷：</a:t>
            </a:r>
          </a:p>
          <a:p>
            <a:pPr marL="2595563" indent="-1789113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美和科大  護理系  講師暨實習指導教師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marL="2595563" indent="-1789113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獎卿護理之家 主任</a:t>
            </a:r>
          </a:p>
          <a:p>
            <a:pPr marL="2595563" indent="-1789113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高雄基督教信義醫院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暨方舟養護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護理主任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2595563" indent="-1789113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義大醫院  感染控制室組長</a:t>
            </a:r>
          </a:p>
          <a:p>
            <a:pPr marL="2595563" indent="-1789113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嘉藥、輔英、美和科大、慈惠醫專  兼任講師</a:t>
            </a:r>
          </a:p>
          <a:p>
            <a:pPr marL="2595563" indent="-1789113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高美醫專  實習組組長暨護理講師</a:t>
            </a:r>
          </a:p>
          <a:p>
            <a:pPr marL="2595563" indent="-1789113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屏東寶建醫院護理部督導</a:t>
            </a:r>
          </a:p>
          <a:p>
            <a:pPr marL="2151063" indent="-1344613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新樓醫院  </a:t>
            </a:r>
            <a:r>
              <a:rPr lang="zh-TW" altLang="en-US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外科護理師、感控護理師、供應室組長、內科副護理長、內科護理長、護理部督導、社區健康中心督導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B5291A-1C3D-C310-662F-B8059C93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7772400" cy="19558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長期照護機構</a:t>
            </a:r>
            <a:endParaRPr lang="en-US" altLang="zh-TW" sz="5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indent="2057400"/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群聚偵測與處理</a:t>
            </a:r>
            <a:endParaRPr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11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>
            <a:extLst>
              <a:ext uri="{FF2B5EF4-FFF2-40B4-BE49-F238E27FC236}">
                <a16:creationId xmlns:a16="http://schemas.microsoft.com/office/drawing/2014/main" id="{1C60A271-C042-6ABF-64BB-DCC0F627B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D7334E-F154-4066-BFE8-1A1D868BD9BD}" type="slidenum">
              <a:rPr kumimoji="0" lang="en-US" altLang="zh-TW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F2A9F8A-47F1-AE66-FAF8-8DFE4B717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591345"/>
            <a:ext cx="5975350" cy="839787"/>
          </a:xfrm>
        </p:spPr>
        <p:txBody>
          <a:bodyPr/>
          <a:lstStyle/>
          <a:p>
            <a:pPr algn="ctr"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感染預防及監測</a:t>
            </a:r>
            <a:endParaRPr lang="zh-TW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98791D7-E44A-44DC-89BC-3D9E336F6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 marL="271463" indent="-271463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散發個案：監測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群聚       流行病學調查</a:t>
            </a:r>
            <a:endParaRPr lang="en-US" altLang="zh-TW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                     </a:t>
            </a:r>
            <a:r>
              <a:rPr lang="zh-TW" altLang="en-US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傳染病模式</a:t>
            </a:r>
          </a:p>
          <a:p>
            <a:pPr marL="514350" indent="7381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共同感染源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分析流行病學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14350" indent="7381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人、時、地關聯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描述性流行病學</a:t>
            </a:r>
            <a:r>
              <a:rPr lang="en-US" altLang="zh-TW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14350" indent="4762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</a:t>
            </a:r>
            <a:r>
              <a:rPr lang="zh-TW" altLang="en-US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進行防治</a:t>
            </a:r>
          </a:p>
        </p:txBody>
      </p:sp>
      <p:cxnSp>
        <p:nvCxnSpPr>
          <p:cNvPr id="20485" name="直線單箭頭接點 5">
            <a:extLst>
              <a:ext uri="{FF2B5EF4-FFF2-40B4-BE49-F238E27FC236}">
                <a16:creationId xmlns:a16="http://schemas.microsoft.com/office/drawing/2014/main" id="{50CDB3D9-25A4-207E-5632-77081FDE28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2971800"/>
            <a:ext cx="609600" cy="1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直線單箭頭接點 7">
            <a:extLst>
              <a:ext uri="{FF2B5EF4-FFF2-40B4-BE49-F238E27FC236}">
                <a16:creationId xmlns:a16="http://schemas.microsoft.com/office/drawing/2014/main" id="{CAF66C97-D417-7D77-316C-BD6477DA12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3733800"/>
            <a:ext cx="609600" cy="1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直線單箭頭接點 8">
            <a:extLst>
              <a:ext uri="{FF2B5EF4-FFF2-40B4-BE49-F238E27FC236}">
                <a16:creationId xmlns:a16="http://schemas.microsoft.com/office/drawing/2014/main" id="{BC12A896-7F9E-A522-9059-AFC44231E1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5400" y="5943600"/>
            <a:ext cx="609600" cy="1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>
            <a:extLst>
              <a:ext uri="{FF2B5EF4-FFF2-40B4-BE49-F238E27FC236}">
                <a16:creationId xmlns:a16="http://schemas.microsoft.com/office/drawing/2014/main" id="{4C98D90A-8103-374E-44E2-1A7AC7BB8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39F6EF-F4D5-4C1A-A99A-68CEDE78D828}" type="slidenum">
              <a:rPr kumimoji="0" lang="en-US" altLang="zh-TW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95865B2-2240-247B-88D7-307996ED8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855024" cy="16443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感染預防及監測</a:t>
            </a:r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b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常見之傳播方式 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A77712B-DA29-4145-8F4A-135B7F921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 marL="271463" indent="-271463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共同感染源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53340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機構內供應的</a:t>
            </a:r>
            <a:r>
              <a:rPr lang="zh-TW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食物、飲用水、藥品、溶液、消毒液或醫療裝置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等，受到汙染所致。 </a:t>
            </a:r>
          </a:p>
          <a:p>
            <a:pPr marL="271463" indent="-271463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帶菌者傳播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620713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金黃色葡萄球菌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Staphylococcus </a:t>
            </a:r>
            <a:r>
              <a:rPr lang="en-US" altLang="zh-TW" sz="1800" b="1" dirty="0" err="1">
                <a:latin typeface="微軟正黑體" pitchFamily="34" charset="-120"/>
                <a:ea typeface="微軟正黑體" pitchFamily="34" charset="-120"/>
              </a:rPr>
              <a:t>aureus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）、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多重抗藥性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菌株。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>
            <a:extLst>
              <a:ext uri="{FF2B5EF4-FFF2-40B4-BE49-F238E27FC236}">
                <a16:creationId xmlns:a16="http://schemas.microsoft.com/office/drawing/2014/main" id="{4EE786DC-E7C9-06AF-95D4-10D7B87F6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E2D1DF-F356-418E-920A-7B636B87E8BD}" type="slidenum">
              <a:rPr kumimoji="0" lang="en-US" altLang="zh-TW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AA24F35-4AD1-D4D1-2226-DE49F5FC9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040" y="157163"/>
            <a:ext cx="7772400" cy="163988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感染預防及監測</a:t>
            </a:r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b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常見之傳播方式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2149E01-8C7E-4D56-B4A7-F700F2C25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 marL="271463" indent="-271463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交互感染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53340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經由工作人員（照護者）或住民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將微生物由某住民身上帶到其他住民身上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，所造成之交互感染。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空氣傳播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53340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呼吸道感染之疾病，如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肺結核、黴漿菌感染、水痘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病毒等病毒感染。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>
            <a:extLst>
              <a:ext uri="{FF2B5EF4-FFF2-40B4-BE49-F238E27FC236}">
                <a16:creationId xmlns:a16="http://schemas.microsoft.com/office/drawing/2014/main" id="{3F7D8729-C47A-D586-38FC-92547A9CB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9276AF-9A17-4F82-8344-98EB822585D7}" type="slidenum">
              <a:rPr kumimoji="0" lang="en-US" altLang="zh-TW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3BC588C-43FE-8F89-27BC-B21047B31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045" y="476672"/>
            <a:ext cx="7848600" cy="839787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機構內感染及群突發之差異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7A48402-9942-4E72-9CBC-6BF26BB69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56792"/>
            <a:ext cx="7772400" cy="4691608"/>
          </a:xfrm>
        </p:spPr>
        <p:txBody>
          <a:bodyPr>
            <a:normAutofit/>
          </a:bodyPr>
          <a:lstStyle/>
          <a:p>
            <a:pPr marL="271463" indent="-271463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機構內感染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80645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在一機構內，曝露於疾病病原而產生之各類型感染症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一般機構內感染皆為固有感染，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彼此間無人、時、地之相關 </a:t>
            </a:r>
          </a:p>
          <a:p>
            <a:pPr marL="271463" indent="-271463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群突發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80645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感染個案較預期發生更多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統計學上有意義的增加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有特定時段、特定地點、特定人口群。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>
            <a:extLst>
              <a:ext uri="{FF2B5EF4-FFF2-40B4-BE49-F238E27FC236}">
                <a16:creationId xmlns:a16="http://schemas.microsoft.com/office/drawing/2014/main" id="{860310F4-F0B2-0D9C-1DF5-5EF57B930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C0E9C2-4D9D-443B-8161-7C62C12A4C2C}" type="slidenum">
              <a:rPr kumimoji="0" lang="en-US" altLang="zh-TW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DCC6B4F-6737-D3F9-AFB4-5AD284325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9084" y="548680"/>
            <a:ext cx="6629400" cy="839787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何謂群聚事件？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9FA45ED-FB92-417D-9452-BAC22C56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772816"/>
            <a:ext cx="7632848" cy="4343400"/>
          </a:xfrm>
        </p:spPr>
        <p:txBody>
          <a:bodyPr/>
          <a:lstStyle/>
          <a:p>
            <a:pPr marL="271463" indent="-27146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定義：</a:t>
            </a:r>
            <a:endParaRPr lang="en-US" altLang="zh-TW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719138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發生傳染病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有人、時、地關聯性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判定為疑似群聚感染且有擴散之虞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 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719138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例如：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703388" indent="0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zh-TW" altLang="en-US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同一日內有</a:t>
            </a:r>
            <a:r>
              <a:rPr lang="zh-TW" alt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二人（含二人）</a:t>
            </a:r>
            <a:r>
              <a:rPr lang="zh-TW" altLang="en-US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出現不明原因發燒症狀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8261DD-F28D-6EC5-0881-A9468A81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66CBEE-5B77-76A5-363B-54C4B6116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7" t="21315" r="25837" b="18227"/>
          <a:stretch/>
        </p:blipFill>
        <p:spPr>
          <a:xfrm>
            <a:off x="189856" y="137319"/>
            <a:ext cx="8496944" cy="6583362"/>
          </a:xfrm>
        </p:spPr>
      </p:pic>
    </p:spTree>
    <p:extLst>
      <p:ext uri="{BB962C8B-B14F-4D97-AF65-F5344CB8AC3E}">
        <p14:creationId xmlns:p14="http://schemas.microsoft.com/office/powerpoint/2010/main" val="4243345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8D836-7CB0-5524-383F-C09D118C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6EA95A0-3CEF-7BE6-EB7C-B99EA7CED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26089" r="30311" b="11862"/>
          <a:stretch/>
        </p:blipFill>
        <p:spPr>
          <a:xfrm>
            <a:off x="323528" y="274638"/>
            <a:ext cx="8229600" cy="6583362"/>
          </a:xfrm>
        </p:spPr>
      </p:pic>
    </p:spTree>
    <p:extLst>
      <p:ext uri="{BB962C8B-B14F-4D97-AF65-F5344CB8AC3E}">
        <p14:creationId xmlns:p14="http://schemas.microsoft.com/office/powerpoint/2010/main" val="233617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FDA04C-5C90-BD51-E903-59D579DD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因應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COVID-19</a:t>
            </a:r>
            <a:r>
              <a:rPr lang="zh-TW" altLang="zh-TW" sz="4000" b="1" kern="1800" spc="75" dirty="0">
                <a:solidFill>
                  <a:srgbClr val="00206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控制長照機構群聚</a:t>
            </a:r>
            <a:r>
              <a:rPr lang="zh-TW" altLang="zh-TW" sz="40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感染</a:t>
            </a:r>
            <a:endPara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704DCD-52E3-F2B5-AAF8-046D0D71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5256584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zh-TW" altLang="zh-TW" sz="3000" b="1" spc="75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落實環境清潔消毒</a:t>
            </a:r>
            <a:endParaRPr lang="en-US" altLang="zh-TW" sz="3000" b="1" spc="75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71755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zh-TW" sz="3000" b="1" spc="75" dirty="0">
                <a:solidFill>
                  <a:srgbClr val="1111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確診當日機構需立即完成環境清潔消毒，尤其是確診者接觸的環境，如辦公桌、電腦、病歷資料、工作人員更衣室、宿舍、餐廳、公廁等，</a:t>
            </a:r>
            <a:r>
              <a:rPr lang="zh-TW" altLang="zh-TW" sz="3000" b="1" spc="75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勿讓病毒在機構散佈。</a:t>
            </a:r>
            <a:endParaRPr lang="zh-TW" altLang="zh-TW" sz="3000" b="1" dirty="0">
              <a:solidFill>
                <a:srgbClr val="17A92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zh-TW" altLang="zh-TW" sz="3000" b="1" spc="75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與確診者親密接觸之工作人員及住民先自行居家快篩</a:t>
            </a:r>
            <a:endParaRPr lang="en-US" altLang="zh-TW" sz="3000" b="1" spc="75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71755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zh-TW" sz="3000" b="1" spc="75" dirty="0">
                <a:solidFill>
                  <a:srgbClr val="1111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完成機構所有工作人員及住民全面居家快篩</a:t>
            </a:r>
            <a:r>
              <a:rPr lang="en-US" altLang="zh-TW" sz="3000" b="1" spc="75" dirty="0">
                <a:solidFill>
                  <a:srgbClr val="1111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sz="3000" b="1" spc="75" dirty="0">
                <a:solidFill>
                  <a:srgbClr val="1111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次，</a:t>
            </a:r>
            <a:r>
              <a:rPr lang="zh-TW" altLang="zh-TW" sz="3000" b="1" spc="75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確認機構目前住民、工作人員及其同住親友健康狀況，並每日持續追蹤</a:t>
            </a:r>
            <a:endParaRPr lang="zh-TW" altLang="zh-TW" sz="3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598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FDA04C-5C90-BD51-E903-59D579DD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因應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COVID-19</a:t>
            </a:r>
            <a:r>
              <a:rPr lang="zh-TW" altLang="zh-TW" sz="4000" b="1" kern="1800" spc="75" dirty="0">
                <a:solidFill>
                  <a:srgbClr val="00206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控制長照機構群聚</a:t>
            </a:r>
            <a:r>
              <a:rPr lang="zh-TW" altLang="zh-TW" sz="40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感染</a:t>
            </a:r>
            <a:r>
              <a:rPr lang="en-US" altLang="zh-TW" sz="24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en-US" sz="24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續</a:t>
            </a:r>
            <a:r>
              <a:rPr lang="en-US" altLang="zh-TW" sz="24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704DCD-52E3-F2B5-AAF8-046D0D71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328592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zh-TW" altLang="zh-TW" sz="3000" b="1" spc="75" dirty="0">
                <a:solidFill>
                  <a:srgbClr val="000080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進行與確診者親密接觸之工作人員的密切追蹤</a:t>
            </a:r>
            <a:endParaRPr lang="en-US" altLang="zh-TW" sz="3000" b="1" spc="75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71755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zh-TW" sz="3000" b="1" spc="75" dirty="0">
                <a:solidFill>
                  <a:srgbClr val="111111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每日對確診者及密切接觸之住民、工作人員及其家人</a:t>
            </a:r>
            <a:r>
              <a:rPr lang="zh-TW" altLang="zh-TW" sz="3000" b="1" spc="75" dirty="0">
                <a:solidFill>
                  <a:srgbClr val="CC0099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每日持續追蹤</a:t>
            </a:r>
            <a:r>
              <a:rPr lang="zh-TW" altLang="en-US" sz="3000" b="1" spc="75" dirty="0">
                <a:solidFill>
                  <a:srgbClr val="CC0099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健</a:t>
            </a:r>
            <a:r>
              <a:rPr lang="zh-TW" altLang="zh-TW" sz="3000" b="1" spc="75" dirty="0">
                <a:solidFill>
                  <a:srgbClr val="CC0099"/>
                </a:solidFill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康狀況，並列表登錄</a:t>
            </a:r>
            <a:r>
              <a:rPr lang="zh-TW" altLang="zh-TW" sz="3000" b="1" spc="75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3000" b="1" dirty="0">
              <a:solidFill>
                <a:srgbClr val="CC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zh-TW" altLang="zh-TW" sz="3000" b="1" spc="75" dirty="0">
                <a:solidFill>
                  <a:srgbClr val="17A928"/>
                </a:solidFill>
                <a:effectLst/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落實個人自主健康管理</a:t>
            </a:r>
            <a:endParaRPr lang="en-US" altLang="zh-TW" sz="3000" b="1" spc="75" dirty="0">
              <a:solidFill>
                <a:srgbClr val="17A928"/>
              </a:solidFill>
              <a:latin typeface="新細明體" panose="02020500000000000000" pitchFamily="18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71755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zh-TW" sz="3000" b="1" spc="75" dirty="0">
                <a:solidFill>
                  <a:srgbClr val="111111"/>
                </a:solidFill>
                <a:effectLst/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上班前、上班中、下班前須測量體溫並記錄，</a:t>
            </a:r>
            <a:r>
              <a:rPr lang="zh-TW" altLang="zh-TW" sz="3000" b="1" spc="75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若出現喉嚨癢痛、流鼻水、發燒等感染症狀，需立即停止上班，回家自行居家快篩自主健康管理</a:t>
            </a:r>
            <a:r>
              <a:rPr lang="zh-TW" altLang="zh-TW" sz="3000" b="1" spc="75" dirty="0">
                <a:solidFill>
                  <a:srgbClr val="111111"/>
                </a:solidFill>
                <a:effectLst/>
                <a:latin typeface="新細明體" panose="02020500000000000000" pitchFamily="18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30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11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>
            <a:extLst>
              <a:ext uri="{FF2B5EF4-FFF2-40B4-BE49-F238E27FC236}">
                <a16:creationId xmlns:a16="http://schemas.microsoft.com/office/drawing/2014/main" id="{FF8BB752-697A-7C28-2697-D807E0020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F411F3-C2D6-45A4-9AD8-4C3784828153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FCF2E35-BE23-628F-63AA-EA6333447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0" y="497831"/>
            <a:ext cx="4953000" cy="839787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   綱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E9E5BE5-1B68-2AA1-6773-2F2D31635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7391400" cy="45083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長照機構感染管制概論及重要性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長期照護機構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因應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COVID-19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手部衛生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實務介紹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長期照護機構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因應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COVID-19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疫情之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環境清潔消毒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實務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長期照護機構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群聚偵測與處理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FDA04C-5C90-BD51-E903-59D579DD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因應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COVID-19</a:t>
            </a:r>
            <a:r>
              <a:rPr lang="zh-TW" altLang="zh-TW" sz="4000" b="1" kern="1800" spc="75" dirty="0">
                <a:solidFill>
                  <a:srgbClr val="00206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控制長照機構群聚</a:t>
            </a:r>
            <a:r>
              <a:rPr lang="zh-TW" altLang="zh-TW" sz="40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感染</a:t>
            </a:r>
            <a:r>
              <a:rPr lang="en-US" altLang="zh-TW" sz="24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lang="zh-TW" altLang="en-US" sz="24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續</a:t>
            </a:r>
            <a:r>
              <a:rPr lang="en-US" altLang="zh-TW" sz="2400" b="1" kern="1800" spc="75" dirty="0">
                <a:solidFill>
                  <a:srgbClr val="00206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704DCD-52E3-F2B5-AAF8-046D0D71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0230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zh-TW" sz="3200" b="1" spc="75" dirty="0">
                <a:solidFill>
                  <a:srgbClr val="00008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工作人員及住民用餐防護</a:t>
            </a:r>
            <a:r>
              <a:rPr lang="zh-TW" altLang="zh-TW" sz="3200" b="1" spc="75" dirty="0">
                <a:solidFill>
                  <a:srgbClr val="11111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b="1" spc="75" dirty="0">
              <a:solidFill>
                <a:srgbClr val="111111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755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zh-TW" sz="3200" b="1" spc="75" dirty="0">
                <a:solidFill>
                  <a:srgbClr val="11111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住民與工作人員</a:t>
            </a:r>
            <a:r>
              <a:rPr lang="zh-TW" altLang="zh-TW" sz="3200" b="1" spc="75" dirty="0">
                <a:solidFill>
                  <a:srgbClr val="CC0099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用餐時間需分流，嚴禁共餐</a:t>
            </a:r>
            <a:r>
              <a:rPr lang="zh-TW" altLang="zh-TW" sz="3200" b="1" spc="75" dirty="0">
                <a:solidFill>
                  <a:srgbClr val="11111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b="1" spc="75" dirty="0">
              <a:solidFill>
                <a:srgbClr val="111111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755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zh-TW" sz="3200" b="1" spc="75" dirty="0">
                <a:solidFill>
                  <a:srgbClr val="11111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用餐前需協助住民洗手後再行用餐。工作人員用餐時除保持社交距離外，</a:t>
            </a:r>
            <a:r>
              <a:rPr lang="zh-TW" altLang="zh-TW" sz="3200" b="1" spc="75" dirty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用餐方向不與對方正面相望</a:t>
            </a:r>
            <a:r>
              <a:rPr lang="zh-TW" altLang="zh-TW" sz="3200" b="1" spc="75" dirty="0">
                <a:solidFill>
                  <a:srgbClr val="11111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為原則。</a:t>
            </a:r>
            <a:endParaRPr lang="en-US" altLang="zh-TW" sz="3200" b="1" spc="75" dirty="0">
              <a:solidFill>
                <a:srgbClr val="111111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755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altLang="zh-TW" sz="3200" b="1" spc="75" dirty="0">
                <a:solidFill>
                  <a:srgbClr val="17A92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取餐時需戴口罩取餐、用餐時不交談說話</a:t>
            </a:r>
            <a:endParaRPr lang="en-US" altLang="zh-TW" sz="2800" b="1" dirty="0">
              <a:solidFill>
                <a:srgbClr val="17A9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633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060575"/>
            <a:ext cx="3673475" cy="1079500"/>
          </a:xfrm>
        </p:spPr>
        <p:txBody>
          <a:bodyPr/>
          <a:lstStyle/>
          <a:p>
            <a:pPr eaLnBrk="1" hangingPunct="1"/>
            <a:r>
              <a:rPr lang="zh-TW" altLang="en-US" sz="6000" b="1" dirty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謝謝聆聽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05263"/>
            <a:ext cx="7488237" cy="2016125"/>
          </a:xfrm>
        </p:spPr>
        <p:txBody>
          <a:bodyPr/>
          <a:lstStyle/>
          <a:p>
            <a:pPr eaLnBrk="1" hangingPunct="1"/>
            <a:r>
              <a:rPr kumimoji="0" lang="zh-TW" altLang="en-US" sz="6600" b="1" dirty="0">
                <a:latin typeface="微軟正黑體" pitchFamily="34" charset="-120"/>
                <a:ea typeface="微軟正黑體" pitchFamily="34" charset="-120"/>
              </a:rPr>
              <a:t>歡迎指教！！</a:t>
            </a:r>
          </a:p>
        </p:txBody>
      </p:sp>
      <p:pic>
        <p:nvPicPr>
          <p:cNvPr id="38916" name="Picture 4" descr="cu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49275"/>
            <a:ext cx="4103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3C1CD8B-3AC1-42EA-8A5E-6A70C761B6FD}"/>
              </a:ext>
            </a:extLst>
          </p:cNvPr>
          <p:cNvSpPr txBox="1">
            <a:spLocks noChangeArrowheads="1"/>
          </p:cNvSpPr>
          <p:nvPr/>
        </p:nvSpPr>
        <p:spPr>
          <a:xfrm>
            <a:off x="3804513" y="5481638"/>
            <a:ext cx="4895776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洪翠嬰老師</a:t>
            </a:r>
            <a:r>
              <a:rPr lang="en-US" altLang="zh-TW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doerying@gmail.com</a:t>
            </a:r>
            <a:endParaRPr lang="zh-TW" altLang="en-US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>
            <a:extLst>
              <a:ext uri="{FF2B5EF4-FFF2-40B4-BE49-F238E27FC236}">
                <a16:creationId xmlns:a16="http://schemas.microsoft.com/office/drawing/2014/main" id="{676CBF32-80CC-FCF9-8DC7-AC0A3771A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BBDAF7-7B46-4E4C-958D-4FAD7FAD5D8A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DA4D137-0244-AE8C-BB33-01FB3B8FC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488832" cy="839787"/>
          </a:xfrm>
        </p:spPr>
        <p:txBody>
          <a:bodyPr>
            <a:normAutofit/>
          </a:bodyPr>
          <a:lstStyle/>
          <a:p>
            <a:r>
              <a:rPr lang="zh-TW" altLang="en-US" sz="4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長照機構感染管制重要性</a:t>
            </a:r>
            <a:endParaRPr lang="zh-TW" altLang="en-US" sz="49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376C5CC-F9EF-6C32-872E-A037717C2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8351" y="1556792"/>
            <a:ext cx="798195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長期服務對象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多為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老年人、低抵抗力、多重器官退化、患有慢性疾病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等，是</a:t>
            </a: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極容易引發各類感染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，無論從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住民特性、環境或病源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來看更為突顯長期照護機構感染管制之重要性。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日常生活常有密集接觸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</a:t>
            </a: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工作人員對於衛生的疏忽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等原因，使得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極容易暴露於病原菌中而遭受到感染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11320-52DB-4C61-9047-DA9F808C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zh-TW" altLang="en-US" b="1" i="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嚴重特殊傳染性肺炎</a:t>
            </a:r>
            <a:r>
              <a:rPr lang="en-US" altLang="zh-TW" b="1" i="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預防方式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898965-3CCE-4300-8366-3A1D5CF2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412776"/>
            <a:ext cx="7941568" cy="532859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30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避免直接接觸</a:t>
            </a:r>
            <a:r>
              <a:rPr lang="zh-TW" altLang="en-US" sz="30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到疑似</a:t>
            </a:r>
            <a:r>
              <a:rPr lang="en-US" altLang="zh-TW" sz="30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0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個案帶有病毒之分泌物</a:t>
            </a:r>
            <a:r>
              <a:rPr lang="zh-TW" altLang="en-US" sz="30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與預防其飛沫傳染</a:t>
            </a:r>
            <a:r>
              <a:rPr lang="zh-TW" altLang="en-US" sz="3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zh-TW" altLang="en-US" sz="3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相關預防措施包含：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關注並配合中央疫情中心最新公告防疫政策；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維持手部衛生習慣</a:t>
            </a: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（尤其飯前與如廁後）、手部不清潔時不觸碰眼口鼻；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避免出入人潮擁擠、空氣不流通的公共場所，並</a:t>
            </a:r>
            <a:r>
              <a:rPr lang="zh-TW" altLang="en-US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維持社交距離</a:t>
            </a:r>
            <a:r>
              <a:rPr lang="en-US" altLang="zh-TW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室外</a:t>
            </a:r>
            <a:r>
              <a:rPr lang="en-US" altLang="zh-TW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公尺，室內</a:t>
            </a:r>
            <a:r>
              <a:rPr lang="en-US" altLang="zh-TW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r>
              <a:rPr lang="en-US" altLang="zh-TW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i="0" dirty="0">
                <a:solidFill>
                  <a:srgbClr val="17A92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或佩戴口罩</a:t>
            </a: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157999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11320-52DB-4C61-9047-DA9F808C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嚴重特殊傳染性肺炎</a:t>
            </a:r>
            <a:r>
              <a:rPr lang="en-US" altLang="zh-TW" b="1" i="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預防方式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7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7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898965-3CCE-4300-8366-3A1D5CF2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412776"/>
            <a:ext cx="7941568" cy="5328592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搭乘交通工具遵守</a:t>
            </a:r>
            <a:r>
              <a:rPr lang="zh-TW" altLang="en-US" sz="30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佩戴口罩與相關防疫措施</a:t>
            </a: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</a:p>
          <a:p>
            <a:pPr marL="514350" indent="-514350" algn="l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zh-TW" altLang="en-US" sz="3000" b="1" i="0" dirty="0">
                <a:solidFill>
                  <a:srgbClr val="00B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減少探病與非緊急醫療需求而前往醫院</a:t>
            </a: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</a:p>
          <a:p>
            <a:pPr marL="514350" indent="-514350" algn="l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zh-TW" altLang="en-US" sz="3000" b="1" i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居家檢疫、居家隔離或自主健康管理者，請遵守相關規範</a:t>
            </a: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</a:p>
          <a:p>
            <a:pPr marL="514350" indent="-514350" algn="l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zh-TW" altLang="en-US" sz="3000" b="1" i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身體不適時請停止上班上課</a:t>
            </a:r>
            <a:r>
              <a:rPr lang="zh-TW" altLang="en-US" sz="3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，先留在家中觀察、休息，需要時請主動聯繫衛生單位就醫時請說明旅遊史、接觸史、職業以及周遭家人同事等是否有群聚需求；</a:t>
            </a:r>
          </a:p>
          <a:p>
            <a:pPr marL="514350" indent="-514350" algn="l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zh-TW" altLang="en-US" sz="3000" b="1" i="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en-US" altLang="zh-TW" sz="3000" b="1" i="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3000" b="1" i="0" dirty="0">
                <a:solidFill>
                  <a:srgbClr val="CC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疫苗接種政策，按時完成接種。</a:t>
            </a:r>
          </a:p>
        </p:txBody>
      </p:sp>
    </p:spTree>
    <p:extLst>
      <p:ext uri="{BB962C8B-B14F-4D97-AF65-F5344CB8AC3E}">
        <p14:creationId xmlns:p14="http://schemas.microsoft.com/office/powerpoint/2010/main" val="423088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B5291A-1C3D-C310-662F-B8059C93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7772400" cy="19558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長照機構因應</a:t>
            </a:r>
            <a:r>
              <a:rPr lang="en-US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COVID-19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手部衛生</a:t>
            </a:r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實務介紹</a:t>
            </a:r>
            <a:endParaRPr lang="en-US" altLang="zh-TW" sz="5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46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1CE655F-E41A-41AB-97E9-0A08395F1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270420"/>
            <a:ext cx="8229600" cy="99834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洗手之重要性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C7841CF-F805-47EB-B63A-075E34902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96855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醫療相關感染之發生、抗藥性菌株及傳染性疾病的散播，重要的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傳染媒介是雙手。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手部的清潔衛生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，只是一個非常簡單的動作，但卻是</a:t>
            </a:r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減少醫療照護相關感染、減少抗藥性及加強病人安全的主要手段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研究證實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手部衛生是預防醫療相關感染最簡單、經濟而有效的方法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預防院內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機構感染最簡單又有效的方法</a:t>
            </a:r>
            <a:r>
              <a:rPr lang="en-US" altLang="zh-TW" b="1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洗手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2501</Words>
  <Application>Microsoft Office PowerPoint</Application>
  <PresentationFormat>如螢幕大小 (4:3)</PresentationFormat>
  <Paragraphs>240</Paragraphs>
  <Slides>41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9" baseType="lpstr">
      <vt:lpstr>微軟正黑體</vt:lpstr>
      <vt:lpstr>新細明體</vt:lpstr>
      <vt:lpstr>Arial</vt:lpstr>
      <vt:lpstr>Calibri</vt:lpstr>
      <vt:lpstr>Tahoma</vt:lpstr>
      <vt:lpstr>Verdana</vt:lpstr>
      <vt:lpstr>Wingdings</vt:lpstr>
      <vt:lpstr>Office 佈景主題</vt:lpstr>
      <vt:lpstr>PowerPoint 簡報</vt:lpstr>
      <vt:lpstr>講師簡介：洪翠嬰</vt:lpstr>
      <vt:lpstr>講師簡介：洪翠嬰</vt:lpstr>
      <vt:lpstr>大   綱</vt:lpstr>
      <vt:lpstr>長照機構感染管制重要性</vt:lpstr>
      <vt:lpstr>嚴重特殊傳染性肺炎~預防方式</vt:lpstr>
      <vt:lpstr>嚴重特殊傳染性肺炎~預防方式(續)</vt:lpstr>
      <vt:lpstr>PowerPoint 簡報</vt:lpstr>
      <vt:lpstr>洗手之重要性</vt:lpstr>
      <vt:lpstr>手部衛生正確時機及步驟</vt:lpstr>
      <vt:lpstr>洗手種類~一般性洗手</vt:lpstr>
      <vt:lpstr>洗手種類-消毒性洗手</vt:lpstr>
      <vt:lpstr>消毒性洗手之建議</vt:lpstr>
      <vt:lpstr>酒精性乾洗手劑的限制</vt:lpstr>
      <vt:lpstr>洗手效果取決於………</vt:lpstr>
      <vt:lpstr>洗手步驟</vt:lpstr>
      <vt:lpstr>洗手時間</vt:lpstr>
      <vt:lpstr>PowerPoint 簡報</vt:lpstr>
      <vt:lpstr>PowerPoint 簡報</vt:lpstr>
      <vt:lpstr>PowerPoint 簡報</vt:lpstr>
      <vt:lpstr>長照機構~洗手注意須知</vt:lpstr>
      <vt:lpstr>PowerPoint 簡報</vt:lpstr>
      <vt:lpstr>環境清潔消毒</vt:lpstr>
      <vt:lpstr>環境清潔與消毒</vt:lpstr>
      <vt:lpstr>環境清潔與消毒</vt:lpstr>
      <vt:lpstr>一般感染環境清潔與消毒                              ~漂白水(1:100)</vt:lpstr>
      <vt:lpstr>新型冠狀病毒環境清潔與消毒                    ~漂白水(1:50)</vt:lpstr>
      <vt:lpstr>PowerPoint 簡報</vt:lpstr>
      <vt:lpstr>COVID-19風險環境消毒</vt:lpstr>
      <vt:lpstr>PowerPoint 簡報</vt:lpstr>
      <vt:lpstr> 感染預防及監測</vt:lpstr>
      <vt:lpstr>感染預防及監測~                      常見之傳播方式 </vt:lpstr>
      <vt:lpstr>感染預防及監測~                      常見之傳播方式(續) </vt:lpstr>
      <vt:lpstr>機構內感染及群突發之差異</vt:lpstr>
      <vt:lpstr>何謂群聚事件？</vt:lpstr>
      <vt:lpstr>PowerPoint 簡報</vt:lpstr>
      <vt:lpstr>PowerPoint 簡報</vt:lpstr>
      <vt:lpstr>因應COVID-19控制長照機構群聚感染</vt:lpstr>
      <vt:lpstr>因應COVID-19控制長照機構群聚感染(續)</vt:lpstr>
      <vt:lpstr>因應COVID-19控制長照機構群聚感染(續)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居家照顧~課程介紹</dc:title>
  <dc:creator>user</dc:creator>
  <cp:lastModifiedBy>翠嬰 洪</cp:lastModifiedBy>
  <cp:revision>94</cp:revision>
  <dcterms:created xsi:type="dcterms:W3CDTF">2017-02-13T16:25:11Z</dcterms:created>
  <dcterms:modified xsi:type="dcterms:W3CDTF">2022-07-20T14:14:55Z</dcterms:modified>
</cp:coreProperties>
</file>